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90" r:id="rId11"/>
    <p:sldId id="270" r:id="rId12"/>
    <p:sldId id="271" r:id="rId13"/>
    <p:sldId id="272" r:id="rId14"/>
    <p:sldId id="275" r:id="rId15"/>
    <p:sldId id="276" r:id="rId16"/>
    <p:sldId id="286" r:id="rId17"/>
    <p:sldId id="277" r:id="rId18"/>
    <p:sldId id="283" r:id="rId19"/>
    <p:sldId id="285" r:id="rId20"/>
    <p:sldId id="281" r:id="rId21"/>
    <p:sldId id="282" r:id="rId22"/>
    <p:sldId id="293" r:id="rId23"/>
    <p:sldId id="289" r:id="rId24"/>
    <p:sldId id="295" r:id="rId25"/>
    <p:sldId id="296" r:id="rId26"/>
    <p:sldId id="294" r:id="rId27"/>
    <p:sldId id="297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76FE"/>
    <a:srgbClr val="F45C22"/>
    <a:srgbClr val="FF25C0"/>
    <a:srgbClr val="55B01C"/>
    <a:srgbClr val="FFE452"/>
    <a:srgbClr val="FF6CA5"/>
    <a:srgbClr val="5C00F3"/>
    <a:srgbClr val="FF788E"/>
    <a:srgbClr val="FF74B1"/>
    <a:srgbClr val="FC7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/>
    <p:restoredTop sz="94585"/>
  </p:normalViewPr>
  <p:slideViewPr>
    <p:cSldViewPr snapToGrid="0">
      <p:cViewPr varScale="1">
        <p:scale>
          <a:sx n="89" d="100"/>
          <a:sy n="89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High%20Cloud%20Airlines%20Group%20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[High Cloud Airlines Group 3.xlsx]KIP-2!PivotTable1</c:name>
    <c:fmtId val="9"/>
  </c:pivotSource>
  <c:chart>
    <c:autoTitleDeleted val="1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'KIP-2'!$B$3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22000">
                  <a:srgbClr val="1C0B4D"/>
                </a:gs>
                <a:gs pos="77000">
                  <a:srgbClr val="BA34FE">
                    <a:alpha val="42353"/>
                  </a:srgbClr>
                </a:gs>
              </a:gsLst>
              <a:lin ang="14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BA34FE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'KIP-2'!$A$4:$A$10</c:f>
              <c:strCach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strCache>
            </c:strRef>
          </c:cat>
          <c:val>
            <c:numRef>
              <c:f>'KIP-2'!$B$4:$B$10</c:f>
              <c:numCache>
                <c:formatCode>0.00%</c:formatCode>
                <c:ptCount val="6"/>
                <c:pt idx="0">
                  <c:v>0.15826311347947886</c:v>
                </c:pt>
                <c:pt idx="1">
                  <c:v>0.15659387471388864</c:v>
                </c:pt>
                <c:pt idx="2">
                  <c:v>0.16818878815898092</c:v>
                </c:pt>
                <c:pt idx="3">
                  <c:v>0.17421883153189427</c:v>
                </c:pt>
                <c:pt idx="4">
                  <c:v>0.16873342920856629</c:v>
                </c:pt>
                <c:pt idx="5">
                  <c:v>0.174001962907191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E6-C940-8EC5-E9FFE27E42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122655"/>
        <c:axId val="1538109215"/>
      </c:barChart>
      <c:catAx>
        <c:axId val="1538122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09215"/>
        <c:crosses val="autoZero"/>
        <c:auto val="1"/>
        <c:lblAlgn val="ctr"/>
        <c:lblOffset val="100"/>
        <c:noMultiLvlLbl val="0"/>
      </c:catAx>
      <c:valAx>
        <c:axId val="1538109215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2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>
        <a:schemeClr val="accent5">
          <a:satMod val="175000"/>
          <a:alpha val="40000"/>
        </a:schemeClr>
      </a:glow>
    </a:effectLst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[High Cloud Airlines Group 3.xlsx]KIP-2!PivotTable3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A11E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A11E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11E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'KIP-2'!$B$40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100000">
                  <a:srgbClr val="77178D"/>
                </a:gs>
                <a:gs pos="0">
                  <a:srgbClr val="270E6F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0">
                    <a:srgbClr val="77178D"/>
                  </a:gs>
                  <a:gs pos="0">
                    <a:srgbClr val="270E6F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94-FC4A-BCC9-D09A94BFE040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100000">
                    <a:srgbClr val="77178D"/>
                  </a:gs>
                  <a:gs pos="0">
                    <a:srgbClr val="270E6F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A94-FC4A-BCC9-D09A94BFE040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100000">
                    <a:srgbClr val="77178D"/>
                  </a:gs>
                  <a:gs pos="0">
                    <a:srgbClr val="270E6F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A94-FC4A-BCC9-D09A94BFE040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100000">
                    <a:srgbClr val="77178D"/>
                  </a:gs>
                  <a:gs pos="0">
                    <a:srgbClr val="270E6F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94-FC4A-BCC9-D09A94BFE0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'KIP-2'!$A$41:$A$45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'KIP-2'!$B$41:$B$45</c:f>
              <c:numCache>
                <c:formatCode>0.00%</c:formatCode>
                <c:ptCount val="4"/>
                <c:pt idx="0">
                  <c:v>0.23409413728146661</c:v>
                </c:pt>
                <c:pt idx="1">
                  <c:v>0.25680623511825862</c:v>
                </c:pt>
                <c:pt idx="2">
                  <c:v>0.26314450326100064</c:v>
                </c:pt>
                <c:pt idx="3">
                  <c:v>0.24595512433927408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1-5D4F-AEE7-08C16047548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141855"/>
        <c:axId val="1538138015"/>
      </c:barChart>
      <c:catAx>
        <c:axId val="153814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38015"/>
        <c:crosses val="autoZero"/>
        <c:auto val="1"/>
        <c:lblAlgn val="ctr"/>
        <c:lblOffset val="100"/>
        <c:noMultiLvlLbl val="0"/>
      </c:catAx>
      <c:valAx>
        <c:axId val="1538138015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41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Load Factor (% of total)</c:v>
                </c:pt>
              </c:strCache>
            </c:strRef>
          </c:tx>
          <c:spPr>
            <a:ln w="50800" cap="rnd">
              <a:solidFill>
                <a:srgbClr val="FFE3F4"/>
              </a:solidFill>
              <a:round/>
            </a:ln>
            <a:effectLst>
              <a:glow rad="127000">
                <a:srgbClr val="FF35BB">
                  <a:alpha val="40000"/>
                </a:srgbClr>
              </a:glow>
            </a:effectLst>
          </c:spPr>
          <c:marker>
            <c:symbol val="none"/>
          </c:marker>
          <c:dLbls>
            <c:dLbl>
              <c:idx val="8"/>
              <c:layout>
                <c:manualLayout>
                  <c:x val="-8.5797721396142584E-2"/>
                  <c:y val="-6.676267901859234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5B-4147-8744-F922CEA4C6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0.00%</c:formatCode>
                <c:ptCount val="12"/>
                <c:pt idx="0">
                  <c:v>7.6100000000000001E-2</c:v>
                </c:pt>
                <c:pt idx="1">
                  <c:v>7.5700000000000003E-2</c:v>
                </c:pt>
                <c:pt idx="2">
                  <c:v>8.2299999999999998E-2</c:v>
                </c:pt>
                <c:pt idx="3">
                  <c:v>8.2900000000000001E-2</c:v>
                </c:pt>
                <c:pt idx="4">
                  <c:v>8.3400000000000002E-2</c:v>
                </c:pt>
                <c:pt idx="5">
                  <c:v>9.0499999999999997E-2</c:v>
                </c:pt>
                <c:pt idx="6">
                  <c:v>9.06E-2</c:v>
                </c:pt>
                <c:pt idx="7">
                  <c:v>9.01E-2</c:v>
                </c:pt>
                <c:pt idx="8">
                  <c:v>8.2400000000000001E-2</c:v>
                </c:pt>
                <c:pt idx="9">
                  <c:v>8.1799999999999998E-2</c:v>
                </c:pt>
                <c:pt idx="10">
                  <c:v>8.2100000000000006E-2</c:v>
                </c:pt>
                <c:pt idx="11">
                  <c:v>8.2000000000000003E-2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15B-4147-8744-F922CEA4C6C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70383024"/>
        <c:axId val="770385024"/>
      </c:lineChart>
      <c:catAx>
        <c:axId val="77038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385024"/>
        <c:crosses val="autoZero"/>
        <c:auto val="1"/>
        <c:lblAlgn val="ctr"/>
        <c:lblOffset val="100"/>
        <c:noMultiLvlLbl val="0"/>
      </c:catAx>
      <c:valAx>
        <c:axId val="770385024"/>
        <c:scaling>
          <c:orientation val="minMax"/>
          <c:min val="7.2999999999999995E-2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38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[High Cloud Airlines Group 3.xlsx]KIP-3!PivotTable4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4068787490319784"/>
          <c:y val="0.12771618730208872"/>
          <c:w val="0.70973376677356836"/>
          <c:h val="0.7996608826633903"/>
        </c:manualLayout>
      </c:layout>
      <c:pieChart>
        <c:varyColors val="1"/>
        <c:ser>
          <c:idx val="0"/>
          <c:order val="0"/>
          <c:tx>
            <c:strRef>
              <c:f>'KIP-3'!$B$3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0">
                    <a:srgbClr val="ECADCE"/>
                  </a:gs>
                  <a:gs pos="100000">
                    <a:srgbClr val="FF35BB"/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D6-EF47-BCF2-1686BDBF9E96}"/>
              </c:ext>
            </c:extLst>
          </c:dPt>
          <c:dPt>
            <c:idx val="1"/>
            <c:bubble3D val="0"/>
            <c:spPr>
              <a:gradFill>
                <a:gsLst>
                  <a:gs pos="77000">
                    <a:srgbClr val="F99C17"/>
                  </a:gs>
                  <a:gs pos="0">
                    <a:srgbClr val="FFFF00"/>
                  </a:gs>
                  <a:gs pos="100000">
                    <a:srgbClr val="F55427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D6-EF47-BCF2-1686BDBF9E96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rgbClr val="27EBE2"/>
                  </a:gs>
                  <a:gs pos="100000">
                    <a:srgbClr val="2AB2DB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D6-EF47-BCF2-1686BDBF9E96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rgbClr val="F55427"/>
                  </a:gs>
                  <a:gs pos="100000">
                    <a:srgbClr val="F3312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D6-EF47-BCF2-1686BDBF9E96}"/>
              </c:ext>
            </c:extLst>
          </c:dPt>
          <c:dPt>
            <c:idx val="4"/>
            <c:bubble3D val="0"/>
            <c:spPr>
              <a:gradFill flip="none" rotWithShape="1">
                <a:gsLst>
                  <a:gs pos="44000">
                    <a:srgbClr val="951A98"/>
                  </a:gs>
                  <a:gs pos="0">
                    <a:srgbClr val="270E6F"/>
                  </a:gs>
                  <a:gs pos="100000">
                    <a:srgbClr val="FF26C0"/>
                  </a:gs>
                </a:gsLst>
                <a:lin ang="11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BD6-EF47-BCF2-1686BDBF9E96}"/>
              </c:ext>
            </c:extLst>
          </c:dPt>
          <c:dPt>
            <c:idx val="5"/>
            <c:bubble3D val="0"/>
            <c:spPr>
              <a:gradFill flip="none" rotWithShape="1">
                <a:gsLst>
                  <a:gs pos="0">
                    <a:srgbClr val="40CC96"/>
                  </a:gs>
                  <a:gs pos="100000">
                    <a:srgbClr val="69FB83"/>
                  </a:gs>
                </a:gsLst>
                <a:lin ang="150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BD6-EF47-BCF2-1686BDBF9E96}"/>
              </c:ext>
            </c:extLst>
          </c:dPt>
          <c:dPt>
            <c:idx val="6"/>
            <c:bubble3D val="0"/>
            <c:spPr>
              <a:gradFill>
                <a:gsLst>
                  <a:gs pos="68000">
                    <a:srgbClr val="715CE5"/>
                  </a:gs>
                  <a:gs pos="13000">
                    <a:srgbClr val="493490"/>
                  </a:gs>
                  <a:gs pos="0">
                    <a:srgbClr val="432E83"/>
                  </a:gs>
                  <a:gs pos="100000">
                    <a:srgbClr val="7964F5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BD6-EF47-BCF2-1686BDBF9E96}"/>
              </c:ext>
            </c:extLst>
          </c:dPt>
          <c:dPt>
            <c:idx val="7"/>
            <c:bubble3D val="0"/>
            <c:spPr>
              <a:gradFill>
                <a:gsLst>
                  <a:gs pos="17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BD6-EF47-BCF2-1686BDBF9E96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rgbClr val="002060"/>
                  </a:gs>
                  <a:gs pos="0">
                    <a:srgbClr val="324BEC"/>
                  </a:gs>
                </a:gsLst>
                <a:lin ang="1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BD6-EF47-BCF2-1686BDBF9E96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FFFF00"/>
                  </a:gs>
                  <a:gs pos="100000">
                    <a:srgbClr val="92D050"/>
                  </a:gs>
                </a:gsLst>
                <a:lin ang="162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BD6-EF47-BCF2-1686BDBF9E9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BD6-EF47-BCF2-1686BDBF9E9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BD6-EF47-BCF2-1686BDBF9E9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BD6-EF47-BCF2-1686BDBF9E9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BD6-EF47-BCF2-1686BDBF9E9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BD6-EF47-BCF2-1686BDBF9E9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5BD6-EF47-BCF2-1686BDBF9E9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5BD6-EF47-BCF2-1686BDBF9E9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5BD6-EF47-BCF2-1686BDBF9E9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5BD6-EF47-BCF2-1686BDBF9E9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5BD6-EF47-BCF2-1686BDBF9E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'KIP-3'!$A$4:$A$14</c:f>
              <c:strCache>
                <c:ptCount val="10"/>
                <c:pt idx="0">
                  <c:v>Allegiant Air</c:v>
                </c:pt>
                <c:pt idx="1">
                  <c:v>American Eagle Airlines Inc.</c:v>
                </c:pt>
                <c:pt idx="2">
                  <c:v>Atlantic Southeast Airlines</c:v>
                </c:pt>
                <c:pt idx="3">
                  <c:v>Comair Inc.</c:v>
                </c:pt>
                <c:pt idx="4">
                  <c:v>Continental Air Lines Inc.</c:v>
                </c:pt>
                <c:pt idx="5">
                  <c:v>Delta Air Lines Inc.</c:v>
                </c:pt>
                <c:pt idx="6">
                  <c:v>ExpressJet Airlines Inc.</c:v>
                </c:pt>
                <c:pt idx="7">
                  <c:v>SkyWest Airlines Inc.</c:v>
                </c:pt>
                <c:pt idx="8">
                  <c:v>Southwest Airlines Co.</c:v>
                </c:pt>
                <c:pt idx="9">
                  <c:v>US Airways Inc.</c:v>
                </c:pt>
              </c:strCache>
            </c:strRef>
          </c:cat>
          <c:val>
            <c:numRef>
              <c:f>'KIP-3'!$B$4:$B$14</c:f>
              <c:numCache>
                <c:formatCode>0.00%</c:formatCode>
                <c:ptCount val="10"/>
                <c:pt idx="0">
                  <c:v>5.0526411074971654E-2</c:v>
                </c:pt>
                <c:pt idx="1">
                  <c:v>7.3511141666562765E-2</c:v>
                </c:pt>
                <c:pt idx="2">
                  <c:v>5.3142998051542469E-2</c:v>
                </c:pt>
                <c:pt idx="3">
                  <c:v>5.9407581153320115E-2</c:v>
                </c:pt>
                <c:pt idx="4">
                  <c:v>0.11464784470847209</c:v>
                </c:pt>
                <c:pt idx="5">
                  <c:v>0.19602530841759191</c:v>
                </c:pt>
                <c:pt idx="6">
                  <c:v>6.013383103769087E-2</c:v>
                </c:pt>
                <c:pt idx="7">
                  <c:v>9.7059348211424826E-2</c:v>
                </c:pt>
                <c:pt idx="8">
                  <c:v>0.18916054349350062</c:v>
                </c:pt>
                <c:pt idx="9">
                  <c:v>0.10638499218492274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BD6-EF47-BCF2-1686BDBF9E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[High Cloud Airlines Group 3.xlsx]KIP-3!PivotTable4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4068787490319784"/>
          <c:y val="0.12771618730208872"/>
          <c:w val="0.70973376677356836"/>
          <c:h val="0.7996608826633903"/>
        </c:manualLayout>
      </c:layout>
      <c:pieChart>
        <c:varyColors val="1"/>
        <c:ser>
          <c:idx val="0"/>
          <c:order val="0"/>
          <c:tx>
            <c:strRef>
              <c:f>'KIP-3'!$B$3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0">
                    <a:srgbClr val="ECADCE"/>
                  </a:gs>
                  <a:gs pos="100000">
                    <a:srgbClr val="FF35BB"/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C8-CF41-81CB-19E893A45FE6}"/>
              </c:ext>
            </c:extLst>
          </c:dPt>
          <c:dPt>
            <c:idx val="1"/>
            <c:bubble3D val="0"/>
            <c:spPr>
              <a:gradFill>
                <a:gsLst>
                  <a:gs pos="77000">
                    <a:srgbClr val="F99C17"/>
                  </a:gs>
                  <a:gs pos="0">
                    <a:srgbClr val="FFFF00"/>
                  </a:gs>
                  <a:gs pos="100000">
                    <a:srgbClr val="F55427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BC8-CF41-81CB-19E893A45FE6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rgbClr val="27EBE2"/>
                  </a:gs>
                  <a:gs pos="100000">
                    <a:srgbClr val="2AB2DB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BC8-CF41-81CB-19E893A45FE6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rgbClr val="F55427"/>
                  </a:gs>
                  <a:gs pos="100000">
                    <a:srgbClr val="F3312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BC8-CF41-81CB-19E893A45FE6}"/>
              </c:ext>
            </c:extLst>
          </c:dPt>
          <c:dPt>
            <c:idx val="4"/>
            <c:bubble3D val="0"/>
            <c:spPr>
              <a:gradFill flip="none" rotWithShape="1">
                <a:gsLst>
                  <a:gs pos="44000">
                    <a:srgbClr val="951A98"/>
                  </a:gs>
                  <a:gs pos="0">
                    <a:srgbClr val="270E6F"/>
                  </a:gs>
                  <a:gs pos="100000">
                    <a:srgbClr val="FF26C0"/>
                  </a:gs>
                </a:gsLst>
                <a:lin ang="11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BC8-CF41-81CB-19E893A45FE6}"/>
              </c:ext>
            </c:extLst>
          </c:dPt>
          <c:dPt>
            <c:idx val="5"/>
            <c:bubble3D val="0"/>
            <c:spPr>
              <a:gradFill flip="none" rotWithShape="1">
                <a:gsLst>
                  <a:gs pos="0">
                    <a:srgbClr val="40CC96"/>
                  </a:gs>
                  <a:gs pos="100000">
                    <a:srgbClr val="69FB83"/>
                  </a:gs>
                </a:gsLst>
                <a:lin ang="150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BC8-CF41-81CB-19E893A45FE6}"/>
              </c:ext>
            </c:extLst>
          </c:dPt>
          <c:dPt>
            <c:idx val="6"/>
            <c:bubble3D val="0"/>
            <c:spPr>
              <a:gradFill>
                <a:gsLst>
                  <a:gs pos="68000">
                    <a:srgbClr val="715CE5"/>
                  </a:gs>
                  <a:gs pos="13000">
                    <a:srgbClr val="493490"/>
                  </a:gs>
                  <a:gs pos="0">
                    <a:srgbClr val="432E83"/>
                  </a:gs>
                  <a:gs pos="100000">
                    <a:srgbClr val="7964F5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BC8-CF41-81CB-19E893A45FE6}"/>
              </c:ext>
            </c:extLst>
          </c:dPt>
          <c:dPt>
            <c:idx val="7"/>
            <c:bubble3D val="0"/>
            <c:spPr>
              <a:gradFill>
                <a:gsLst>
                  <a:gs pos="17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BC8-CF41-81CB-19E893A45FE6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rgbClr val="002060"/>
                  </a:gs>
                  <a:gs pos="0">
                    <a:srgbClr val="324BEC"/>
                  </a:gs>
                </a:gsLst>
                <a:lin ang="1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1BC8-CF41-81CB-19E893A45FE6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FFFF00"/>
                  </a:gs>
                  <a:gs pos="100000">
                    <a:srgbClr val="92D050"/>
                  </a:gs>
                </a:gsLst>
                <a:lin ang="162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1BC8-CF41-81CB-19E893A45FE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BC8-CF41-81CB-19E893A45FE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BC8-CF41-81CB-19E893A45FE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BC8-CF41-81CB-19E893A45FE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BC8-CF41-81CB-19E893A45FE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BC8-CF41-81CB-19E893A45FE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BC8-CF41-81CB-19E893A45FE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BC8-CF41-81CB-19E893A45FE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BC8-CF41-81CB-19E893A45FE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1BC8-CF41-81CB-19E893A45FE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1BC8-CF41-81CB-19E893A45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'KIP-3'!$A$4:$A$14</c:f>
              <c:strCache>
                <c:ptCount val="10"/>
                <c:pt idx="0">
                  <c:v>Allegiant Air</c:v>
                </c:pt>
                <c:pt idx="1">
                  <c:v>American Eagle Airlines Inc.</c:v>
                </c:pt>
                <c:pt idx="2">
                  <c:v>Atlantic Southeast Airlines</c:v>
                </c:pt>
                <c:pt idx="3">
                  <c:v>Comair Inc.</c:v>
                </c:pt>
                <c:pt idx="4">
                  <c:v>Continental Air Lines Inc.</c:v>
                </c:pt>
                <c:pt idx="5">
                  <c:v>Delta Air Lines Inc.</c:v>
                </c:pt>
                <c:pt idx="6">
                  <c:v>ExpressJet Airlines Inc.</c:v>
                </c:pt>
                <c:pt idx="7">
                  <c:v>SkyWest Airlines Inc.</c:v>
                </c:pt>
                <c:pt idx="8">
                  <c:v>Southwest Airlines Co.</c:v>
                </c:pt>
                <c:pt idx="9">
                  <c:v>US Airways Inc.</c:v>
                </c:pt>
              </c:strCache>
            </c:strRef>
          </c:cat>
          <c:val>
            <c:numRef>
              <c:f>'KIP-3'!$B$4:$B$14</c:f>
              <c:numCache>
                <c:formatCode>0.00%</c:formatCode>
                <c:ptCount val="10"/>
                <c:pt idx="0">
                  <c:v>5.0526411074971654E-2</c:v>
                </c:pt>
                <c:pt idx="1">
                  <c:v>7.3511141666562765E-2</c:v>
                </c:pt>
                <c:pt idx="2">
                  <c:v>5.3142998051542469E-2</c:v>
                </c:pt>
                <c:pt idx="3">
                  <c:v>5.9407581153320115E-2</c:v>
                </c:pt>
                <c:pt idx="4">
                  <c:v>0.11464784470847209</c:v>
                </c:pt>
                <c:pt idx="5">
                  <c:v>0.19602530841759191</c:v>
                </c:pt>
                <c:pt idx="6">
                  <c:v>6.013383103769087E-2</c:v>
                </c:pt>
                <c:pt idx="7">
                  <c:v>9.7059348211424826E-2</c:v>
                </c:pt>
                <c:pt idx="8">
                  <c:v>0.18916054349350062</c:v>
                </c:pt>
                <c:pt idx="9">
                  <c:v>0.10638499218492274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BC8-CF41-81CB-19E893A45F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[High Cloud Airlines Group 3.xlsx]KIP-3!PivotTable4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4068787490319784"/>
          <c:y val="0.12771618730208872"/>
          <c:w val="0.70973376677356836"/>
          <c:h val="0.7996608826633903"/>
        </c:manualLayout>
      </c:layout>
      <c:pieChart>
        <c:varyColors val="1"/>
        <c:ser>
          <c:idx val="0"/>
          <c:order val="0"/>
          <c:tx>
            <c:strRef>
              <c:f>'KIP-3'!$B$3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0">
                    <a:srgbClr val="ECADCE"/>
                  </a:gs>
                  <a:gs pos="100000">
                    <a:srgbClr val="FF35BB"/>
                  </a:gs>
                </a:gsLst>
                <a:lin ang="162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3E4-6A43-AA99-D715A539DEE8}"/>
              </c:ext>
            </c:extLst>
          </c:dPt>
          <c:dPt>
            <c:idx val="1"/>
            <c:bubble3D val="0"/>
            <c:spPr>
              <a:gradFill>
                <a:gsLst>
                  <a:gs pos="77000">
                    <a:srgbClr val="F99C17"/>
                  </a:gs>
                  <a:gs pos="0">
                    <a:srgbClr val="FFFF00"/>
                  </a:gs>
                  <a:gs pos="100000">
                    <a:srgbClr val="F55427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3E4-6A43-AA99-D715A539DEE8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rgbClr val="27EBE2"/>
                  </a:gs>
                  <a:gs pos="100000">
                    <a:srgbClr val="2AB2DB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3E4-6A43-AA99-D715A539DEE8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rgbClr val="F55427"/>
                  </a:gs>
                  <a:gs pos="100000">
                    <a:srgbClr val="F3312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3E4-6A43-AA99-D715A539DEE8}"/>
              </c:ext>
            </c:extLst>
          </c:dPt>
          <c:dPt>
            <c:idx val="4"/>
            <c:bubble3D val="0"/>
            <c:spPr>
              <a:gradFill flip="none" rotWithShape="1">
                <a:gsLst>
                  <a:gs pos="44000">
                    <a:srgbClr val="951A98"/>
                  </a:gs>
                  <a:gs pos="0">
                    <a:srgbClr val="270E6F"/>
                  </a:gs>
                  <a:gs pos="100000">
                    <a:srgbClr val="FF35BB">
                      <a:shade val="100000"/>
                      <a:satMod val="115000"/>
                    </a:srgbClr>
                  </a:gs>
                </a:gsLst>
                <a:lin ang="11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3E4-6A43-AA99-D715A539DEE8}"/>
              </c:ext>
            </c:extLst>
          </c:dPt>
          <c:dPt>
            <c:idx val="5"/>
            <c:bubble3D val="0"/>
            <c:explosion val="15"/>
            <c:spPr>
              <a:gradFill flip="none" rotWithShape="1">
                <a:gsLst>
                  <a:gs pos="0">
                    <a:srgbClr val="40CC96"/>
                  </a:gs>
                  <a:gs pos="100000">
                    <a:srgbClr val="69FB83"/>
                  </a:gs>
                </a:gsLst>
                <a:lin ang="150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3E4-6A43-AA99-D715A539DEE8}"/>
              </c:ext>
            </c:extLst>
          </c:dPt>
          <c:dPt>
            <c:idx val="6"/>
            <c:bubble3D val="0"/>
            <c:spPr>
              <a:gradFill>
                <a:gsLst>
                  <a:gs pos="68000">
                    <a:srgbClr val="715CE5"/>
                  </a:gs>
                  <a:gs pos="13000">
                    <a:srgbClr val="493490"/>
                  </a:gs>
                  <a:gs pos="0">
                    <a:srgbClr val="432E83"/>
                  </a:gs>
                  <a:gs pos="100000">
                    <a:srgbClr val="7964F5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3E4-6A43-AA99-D715A539DEE8}"/>
              </c:ext>
            </c:extLst>
          </c:dPt>
          <c:dPt>
            <c:idx val="7"/>
            <c:bubble3D val="0"/>
            <c:spPr>
              <a:gradFill>
                <a:gsLst>
                  <a:gs pos="17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3E4-6A43-AA99-D715A539DEE8}"/>
              </c:ext>
            </c:extLst>
          </c:dPt>
          <c:dPt>
            <c:idx val="8"/>
            <c:bubble3D val="0"/>
            <c:explosion val="15"/>
            <c:spPr>
              <a:gradFill>
                <a:gsLst>
                  <a:gs pos="100000">
                    <a:srgbClr val="002060"/>
                  </a:gs>
                  <a:gs pos="0">
                    <a:srgbClr val="324BEC"/>
                  </a:gs>
                </a:gsLst>
                <a:lin ang="18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13E4-6A43-AA99-D715A539DEE8}"/>
              </c:ext>
            </c:extLst>
          </c:dPt>
          <c:dPt>
            <c:idx val="9"/>
            <c:bubble3D val="0"/>
            <c:spPr>
              <a:gradFill>
                <a:gsLst>
                  <a:gs pos="0">
                    <a:srgbClr val="FFFF00"/>
                  </a:gs>
                  <a:gs pos="100000">
                    <a:srgbClr val="92D050"/>
                  </a:gs>
                </a:gsLst>
                <a:lin ang="162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13E4-6A43-AA99-D715A539DEE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3E4-6A43-AA99-D715A539DEE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3E4-6A43-AA99-D715A539DEE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3E4-6A43-AA99-D715A539DEE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3E4-6A43-AA99-D715A539DEE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3E4-6A43-AA99-D715A539DEE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3E4-6A43-AA99-D715A539DEE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3E4-6A43-AA99-D715A539DEE8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3E4-6A43-AA99-D715A539DEE8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13E4-6A43-AA99-D715A539DEE8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13E4-6A43-AA99-D715A539DE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'KIP-3'!$A$4:$A$14</c:f>
              <c:strCache>
                <c:ptCount val="10"/>
                <c:pt idx="0">
                  <c:v>Allegiant Air</c:v>
                </c:pt>
                <c:pt idx="1">
                  <c:v>American Eagle Airlines Inc.</c:v>
                </c:pt>
                <c:pt idx="2">
                  <c:v>Atlantic Southeast Airlines</c:v>
                </c:pt>
                <c:pt idx="3">
                  <c:v>Comair Inc.</c:v>
                </c:pt>
                <c:pt idx="4">
                  <c:v>Continental Air Lines Inc.</c:v>
                </c:pt>
                <c:pt idx="5">
                  <c:v>Delta Air Lines Inc.</c:v>
                </c:pt>
                <c:pt idx="6">
                  <c:v>ExpressJet Airlines Inc.</c:v>
                </c:pt>
                <c:pt idx="7">
                  <c:v>SkyWest Airlines Inc.</c:v>
                </c:pt>
                <c:pt idx="8">
                  <c:v>Southwest Airlines Co.</c:v>
                </c:pt>
                <c:pt idx="9">
                  <c:v>US Airways Inc.</c:v>
                </c:pt>
              </c:strCache>
            </c:strRef>
          </c:cat>
          <c:val>
            <c:numRef>
              <c:f>'KIP-3'!$B$4:$B$14</c:f>
              <c:numCache>
                <c:formatCode>0.00%</c:formatCode>
                <c:ptCount val="10"/>
                <c:pt idx="0">
                  <c:v>5.0526411074971654E-2</c:v>
                </c:pt>
                <c:pt idx="1">
                  <c:v>7.3511141666562765E-2</c:v>
                </c:pt>
                <c:pt idx="2">
                  <c:v>5.3142998051542469E-2</c:v>
                </c:pt>
                <c:pt idx="3">
                  <c:v>5.9407581153320115E-2</c:v>
                </c:pt>
                <c:pt idx="4">
                  <c:v>0.11464784470847209</c:v>
                </c:pt>
                <c:pt idx="5">
                  <c:v>0.19602530841759191</c:v>
                </c:pt>
                <c:pt idx="6">
                  <c:v>6.013383103769087E-2</c:v>
                </c:pt>
                <c:pt idx="7">
                  <c:v>9.7059348211424826E-2</c:v>
                </c:pt>
                <c:pt idx="8">
                  <c:v>0.18916054349350062</c:v>
                </c:pt>
                <c:pt idx="9">
                  <c:v>0.10638499218492274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3E4-6A43-AA99-D715A539DE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[High Cloud Airlines Group 3.xlsx]KIP-4!PivotTable5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'KIP-4'!$B$3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39000">
                  <a:srgbClr val="AEDC3B"/>
                </a:gs>
                <a:gs pos="0">
                  <a:srgbClr val="FFFF00"/>
                </a:gs>
                <a:gs pos="100000">
                  <a:srgbClr val="92D050"/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'KIP-4'!$A$4:$A$14</c:f>
              <c:strCache>
                <c:ptCount val="10"/>
                <c:pt idx="0">
                  <c:v>United Parcel Service</c:v>
                </c:pt>
                <c:pt idx="1">
                  <c:v>ExpressJet Airlines Inc. (1)</c:v>
                </c:pt>
                <c:pt idx="2">
                  <c:v>American Eagle Airlines Inc.</c:v>
                </c:pt>
                <c:pt idx="3">
                  <c:v>SkyWest Airlines Inc.</c:v>
                </c:pt>
                <c:pt idx="4">
                  <c:v>US Airways Inc.</c:v>
                </c:pt>
                <c:pt idx="5">
                  <c:v>Continental Air Lines Inc.</c:v>
                </c:pt>
                <c:pt idx="6">
                  <c:v>Hageland Aviation Service</c:v>
                </c:pt>
                <c:pt idx="7">
                  <c:v>Federal Express Corporation</c:v>
                </c:pt>
                <c:pt idx="8">
                  <c:v>Southwest Airlines Co.</c:v>
                </c:pt>
                <c:pt idx="9">
                  <c:v>Delta Air Lines Inc.</c:v>
                </c:pt>
              </c:strCache>
            </c:strRef>
          </c:cat>
          <c:val>
            <c:numRef>
              <c:f>'KIP-4'!$B$4:$B$14</c:f>
              <c:numCache>
                <c:formatCode>General</c:formatCode>
                <c:ptCount val="10"/>
                <c:pt idx="0">
                  <c:v>2753</c:v>
                </c:pt>
                <c:pt idx="1">
                  <c:v>2884</c:v>
                </c:pt>
                <c:pt idx="2">
                  <c:v>3312</c:v>
                </c:pt>
                <c:pt idx="3">
                  <c:v>4201</c:v>
                </c:pt>
                <c:pt idx="4">
                  <c:v>4288</c:v>
                </c:pt>
                <c:pt idx="5">
                  <c:v>4613</c:v>
                </c:pt>
                <c:pt idx="6">
                  <c:v>4646</c:v>
                </c:pt>
                <c:pt idx="7">
                  <c:v>5628</c:v>
                </c:pt>
                <c:pt idx="8">
                  <c:v>8019</c:v>
                </c:pt>
                <c:pt idx="9">
                  <c:v>8271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6B-0D4D-A0D9-88C1A0B4C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4743808"/>
        <c:axId val="334749216"/>
      </c:barChart>
      <c:catAx>
        <c:axId val="334743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749216"/>
        <c:crosses val="autoZero"/>
        <c:auto val="1"/>
        <c:lblAlgn val="ctr"/>
        <c:lblOffset val="100"/>
        <c:noMultiLvlLbl val="0"/>
      </c:catAx>
      <c:valAx>
        <c:axId val="334749216"/>
        <c:scaling>
          <c:orientation val="minMax"/>
          <c:max val="8500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7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[High Cloud Airlines Group 3.xlsx]KIP-5!PivotTable6</c:name>
    <c:fmtId val="6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'KIP-5'!$B$3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4">
                  <a:shade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87-8D4A-AD38-814C6D0006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BF-504B-ACF5-AE7765BE8C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BF-504B-ACF5-AE7765BE8CC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BF-504B-ACF5-AE7765BE8CC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shade val="8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BF-504B-ACF5-AE7765BE8CC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6BF-504B-ACF5-AE7765BE8CC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>
                  <a:tint val="8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6BF-504B-ACF5-AE7765BE8CC6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6BF-504B-ACF5-AE7765BE8CC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6BF-504B-ACF5-AE7765BE8CC6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6BF-504B-ACF5-AE7765BE8CC6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>
                  <a:tint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6BF-504B-ACF5-AE7765BE8C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'KIP-5'!$A$4:$A$15</c:f>
              <c:strCache>
                <c:ptCount val="11"/>
                <c:pt idx="0">
                  <c:v>Chicago, IL - Detroit, MI</c:v>
                </c:pt>
                <c:pt idx="1">
                  <c:v>Washington, DC - New York, NY</c:v>
                </c:pt>
                <c:pt idx="2">
                  <c:v>Washington, DC - Atlanta, GA</c:v>
                </c:pt>
                <c:pt idx="3">
                  <c:v>Charlotte, NC - Atlanta, GA</c:v>
                </c:pt>
                <c:pt idx="4">
                  <c:v>Chicago, IL - Atlanta, GA</c:v>
                </c:pt>
                <c:pt idx="5">
                  <c:v>Detroit, MI - Chicago, IL</c:v>
                </c:pt>
                <c:pt idx="6">
                  <c:v>New York, NY - Washington, DC</c:v>
                </c:pt>
                <c:pt idx="7">
                  <c:v>Atlanta, GA - Houston, TX</c:v>
                </c:pt>
                <c:pt idx="8">
                  <c:v>Minneapolis, MN - Chicago, IL</c:v>
                </c:pt>
                <c:pt idx="9">
                  <c:v>Atlanta, GA - Washington, DC</c:v>
                </c:pt>
                <c:pt idx="10">
                  <c:v>Atlanta, GA - Chicago, IL</c:v>
                </c:pt>
              </c:strCache>
            </c:strRef>
          </c:cat>
          <c:val>
            <c:numRef>
              <c:f>'KIP-5'!$B$4:$B$15</c:f>
              <c:numCache>
                <c:formatCode>General</c:formatCode>
                <c:ptCount val="11"/>
                <c:pt idx="0">
                  <c:v>95</c:v>
                </c:pt>
                <c:pt idx="1">
                  <c:v>88</c:v>
                </c:pt>
                <c:pt idx="2">
                  <c:v>86</c:v>
                </c:pt>
                <c:pt idx="3">
                  <c:v>83</c:v>
                </c:pt>
                <c:pt idx="4">
                  <c:v>82</c:v>
                </c:pt>
                <c:pt idx="5">
                  <c:v>81</c:v>
                </c:pt>
                <c:pt idx="6">
                  <c:v>78</c:v>
                </c:pt>
                <c:pt idx="7">
                  <c:v>78</c:v>
                </c:pt>
                <c:pt idx="8">
                  <c:v>77</c:v>
                </c:pt>
                <c:pt idx="9">
                  <c:v>74</c:v>
                </c:pt>
                <c:pt idx="1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7-8D4A-AD38-814C6D0006E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8162015"/>
        <c:axId val="1538145695"/>
      </c:barChart>
      <c:catAx>
        <c:axId val="1538162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45695"/>
        <c:crosses val="autoZero"/>
        <c:auto val="1"/>
        <c:lblAlgn val="ctr"/>
        <c:lblOffset val="100"/>
        <c:noMultiLvlLbl val="0"/>
      </c:catAx>
      <c:valAx>
        <c:axId val="153814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6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Sheet1!$A$2:$A$17</cx:f>
        <cx:lvl ptCount="16">
          <cx:pt idx="0">Less Than 500 Miles</cx:pt>
          <cx:pt idx="1">500-999 Miles</cx:pt>
          <cx:pt idx="2">1000-1499 Miles</cx:pt>
          <cx:pt idx="3">1500-1999 Miles</cx:pt>
          <cx:pt idx="4">2000-2499 Miles</cx:pt>
          <cx:pt idx="5">2500-2999 Miles</cx:pt>
          <cx:pt idx="6">3000-3499 Miles</cx:pt>
          <cx:pt idx="7">3500-3999 Miles</cx:pt>
          <cx:pt idx="8">4000-4499 Miles</cx:pt>
          <cx:pt idx="9">4500-4999 Miles</cx:pt>
          <cx:pt idx="10">5000-5499 Miles</cx:pt>
          <cx:pt idx="11">5500-5999 Miles</cx:pt>
          <cx:pt idx="12">6000-6499 Miles</cx:pt>
          <cx:pt idx="13">6500-6999 Miles</cx:pt>
          <cx:pt idx="14">7000-7499 Miles</cx:pt>
          <cx:pt idx="15">7500-7999 Miles</cx:pt>
        </cx:lvl>
        <cx:lvl ptCount="0"/>
        <cx:lvl ptCount="0"/>
      </cx:strDim>
      <cx:numDim type="size">
        <cx:f>Sheet1!$B$2:$B$17</cx:f>
        <cx:lvl ptCount="16" formatCode="General">
          <cx:pt idx="0">58047</cx:pt>
          <cx:pt idx="1">28131</cx:pt>
          <cx:pt idx="2">11333</cx:pt>
          <cx:pt idx="3">6092</cx:pt>
          <cx:pt idx="4">2330</cx:pt>
          <cx:pt idx="5">855</cx:pt>
          <cx:pt idx="6">612</cx:pt>
          <cx:pt idx="7">1084</cx:pt>
          <cx:pt idx="8">810</cx:pt>
          <cx:pt idx="9">524</cx:pt>
          <cx:pt idx="10">419</cx:pt>
          <cx:pt idx="11">145</cx:pt>
          <cx:pt idx="12">83</cx:pt>
          <cx:pt idx="13">174</cx:pt>
          <cx:pt idx="14">117</cx:pt>
          <cx:pt idx="15">58</cx:pt>
        </cx:lvl>
      </cx:numDim>
    </cx:data>
  </cx:chartData>
  <cx:chart>
    <cx:plotArea>
      <cx:plotAreaRegion>
        <cx:series layoutId="treemap" uniqueId="{6C679970-9DB7-4F4F-9186-74B27F712DDA}">
          <cx:tx>
            <cx:txData>
              <cx:f>Sheet1!$B$1</cx:f>
              <cx:v>Series1</cx:v>
            </cx:txData>
          </cx:tx>
          <cx:dataPt idx="0">
            <cx:spPr>
              <a:gradFill flip="none" rotWithShape="1">
                <a:gsLst>
                  <a:gs pos="0">
                    <a:srgbClr val="324BEC"/>
                  </a:gs>
                  <a:gs pos="100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cx:spPr>
          </cx:dataPt>
          <cx:dataPt idx="1">
            <cx:spPr>
              <a:gradFill flip="none" rotWithShape="1">
                <a:gsLst>
                  <a:gs pos="75000">
                    <a:srgbClr val="F45C22"/>
                  </a:gs>
                  <a:gs pos="0">
                    <a:srgbClr val="F68E1D"/>
                  </a:gs>
                  <a:gs pos="100000">
                    <a:srgbClr val="F3312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cx:spPr>
          </cx:dataPt>
          <cx:dataPt idx="2">
            <cx:spPr>
              <a:gradFill>
                <a:gsLst>
                  <a:gs pos="0">
                    <a:srgbClr val="40CC96"/>
                  </a:gs>
                  <a:gs pos="100000">
                    <a:srgbClr val="69FB83"/>
                  </a:gs>
                </a:gsLst>
                <a:lin ang="15000000" scaled="0"/>
              </a:gradFill>
              <a:ln>
                <a:noFill/>
              </a:ln>
            </cx:spPr>
          </cx:dataPt>
          <cx:dataPt idx="3">
            <cx:spPr>
              <a:gradFill flip="none" rotWithShape="1">
                <a:gsLst>
                  <a:gs pos="62000">
                    <a:srgbClr val="FFD400"/>
                  </a:gs>
                  <a:gs pos="100000">
                    <a:srgbClr val="FFC000"/>
                  </a:gs>
                  <a:gs pos="0">
                    <a:srgbClr val="FFFF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cx:spPr>
          </cx:dataPt>
          <cx:dataPt idx="4">
            <cx:spPr>
              <a:gradFill flip="none" rotWithShape="1">
                <a:gsLst>
                  <a:gs pos="0">
                    <a:srgbClr val="27EBE2"/>
                  </a:gs>
                  <a:gs pos="100000">
                    <a:srgbClr val="2AB2DB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cx:spPr>
          </cx:dataPt>
          <cx:dataPt idx="5">
            <cx:spPr>
              <a:gradFill>
                <a:gsLst>
                  <a:gs pos="0">
                    <a:srgbClr val="FFFF00"/>
                  </a:gs>
                  <a:gs pos="100000">
                    <a:srgbClr val="92D050"/>
                  </a:gs>
                </a:gsLst>
                <a:lin ang="16200000" scaled="0"/>
              </a:gradFill>
              <a:ln>
                <a:noFill/>
              </a:ln>
            </cx:spPr>
          </cx:dataPt>
          <cx:dataPt idx="6">
            <cx:spPr>
              <a:ln>
                <a:noFill/>
              </a:ln>
            </cx:spPr>
          </cx:dataPt>
          <cx:dataPt idx="7">
            <cx:spPr>
              <a:gradFill>
                <a:gsLst>
                  <a:gs pos="0">
                    <a:srgbClr val="70AD47">
                      <a:lumMod val="20000"/>
                      <a:lumOff val="80000"/>
                    </a:srgbClr>
                  </a:gs>
                  <a:gs pos="0">
                    <a:srgbClr val="ECADCE"/>
                  </a:gs>
                  <a:gs pos="100000">
                    <a:srgbClr val="FF35BB"/>
                  </a:gs>
                </a:gsLst>
                <a:lin ang="16200000" scaled="0"/>
              </a:gradFill>
              <a:ln>
                <a:noFill/>
              </a:ln>
            </cx:spPr>
          </cx:dataPt>
          <cx:dataPt idx="8">
            <cx:spPr>
              <a:gradFill>
                <a:gsLst>
                  <a:gs pos="25000">
                    <a:prstClr val="white">
                      <a:lumMod val="50000"/>
                    </a:prstClr>
                  </a:gs>
                  <a:gs pos="100000">
                    <a:prstClr val="white"/>
                  </a:gs>
                </a:gsLst>
                <a:lin ang="17400000" scaled="0"/>
              </a:gradFill>
              <a:ln>
                <a:noFill/>
              </a:ln>
            </cx:spPr>
          </cx:dataPt>
          <cx:dataPt idx="9">
            <cx:spPr>
              <a:solidFill>
                <a:srgbClr val="FFFF00"/>
              </a:solidFill>
              <a:ln>
                <a:noFill/>
              </a:ln>
            </cx:spPr>
          </cx:dataPt>
          <cx:dataPt idx="10">
            <cx:spPr>
              <a:ln>
                <a:noFill/>
              </a:ln>
            </cx:spPr>
          </cx:dataPt>
          <cx:dataPt idx="11">
            <cx:spPr>
              <a:ln>
                <a:noFill/>
              </a:ln>
            </cx:spPr>
          </cx:dataPt>
          <cx:dataPt idx="12">
            <cx:spPr>
              <a:ln>
                <a:noFill/>
              </a:ln>
            </cx:spPr>
          </cx:dataPt>
          <cx:dataPt idx="13">
            <cx:spPr>
              <a:ln>
                <a:noFill/>
              </a:ln>
            </cx:spPr>
          </cx:dataPt>
          <cx:dataPt idx="14">
            <cx:spPr>
              <a:ln>
                <a:noFill/>
              </a:ln>
            </cx:spPr>
          </cx:dataPt>
          <cx:dataPt idx="15">
            <cx:spPr>
              <a:ln>
                <a:noFill/>
              </a:ln>
            </cx:spPr>
          </cx:dataPt>
          <cx:dataLabels pos="inEnd">
            <cx:numFmt formatCode="#,##0" sourceLinked="0"/>
            <cx:spPr>
              <a:ln>
                <a:noFill/>
              </a:ln>
            </cx:spPr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/>
                </a:pPr>
                <a:endParaRPr lang="en-GB" sz="1200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1"/>
            <cx:separator>
</cx:separator>
            <cx:dataLabel idx="3">
              <cx:numFmt formatCode="#,##0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accent2">
                          <a:lumMod val="50000"/>
                        </a:schemeClr>
                      </a:solidFill>
                    </a:defRPr>
                  </a:pPr>
                  <a:r>
                    <a:rPr lang="en-GB" sz="1200" b="0" i="0" u="none" strike="noStrike" baseline="0">
                      <a:solidFill>
                        <a:schemeClr val="accent2">
                          <a:lumMod val="50000"/>
                        </a:schemeClr>
                      </a:solidFill>
                      <a:latin typeface="Calibri" panose="020F0502020204030204"/>
                    </a:rPr>
                    <a:t>1500-1999 Miles
6,092</a:t>
                  </a:r>
                </a:p>
              </cx:txPr>
              <cx:visibility seriesName="0" categoryName="1" value="1"/>
              <cx:separator>
</cx:separator>
            </cx:dataLabel>
            <cx:dataLabel idx="4">
              <cx:numFmt formatCode="#,##0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002060"/>
                      </a:solidFill>
                    </a:defRPr>
                  </a:pPr>
                  <a:r>
                    <a:rPr lang="en-GB" sz="1200" b="0" i="0" u="none" strike="noStrike" baseline="0">
                      <a:solidFill>
                        <a:srgbClr val="002060"/>
                      </a:solidFill>
                      <a:latin typeface="Calibri" panose="020F0502020204030204"/>
                    </a:rPr>
                    <a:t>2000-2499 Miles
2,330</a:t>
                  </a:r>
                </a:p>
              </cx:txPr>
              <cx:visibility seriesName="0" categoryName="1" value="1"/>
              <cx:separator>
</cx:separator>
            </cx:dataLabel>
            <cx:dataLabel idx="9">
              <cx:numFmt formatCode="#,##0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tx1"/>
                      </a:solidFill>
                    </a:defRPr>
                  </a:pPr>
                  <a:r>
                    <a:rPr lang="en-GB" sz="1200" b="0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4500-4999 Miles
524</a:t>
                  </a:r>
                </a:p>
              </cx:txPr>
              <cx:visibility seriesName="0" categoryName="1" value="1"/>
              <cx:separator>
</cx:separator>
            </cx:dataLabel>
          </cx:dataLabels>
          <cx:dataId val="0"/>
          <cx:layoutPr>
            <cx:parentLabelLayout val="overlapping"/>
          </cx:layoutPr>
        </cx:series>
      </cx:plotAreaRegion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15ACF-7848-DA49-BEDE-92306B1EC84C}" type="datetimeFigureOut">
              <a:rPr lang="en-US" smtClean="0"/>
              <a:t>6/19/25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4BD24-4F11-AA41-8D4A-3AC0E9030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69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25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6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0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2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7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5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5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4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C377-7545-C73B-A1B3-BFA150963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7F636-AE7D-DBFB-8173-215415CC5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8BC2F-807C-AE9F-A84F-596C1BE0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3B9F4-5E8F-9AED-C2DE-66147A58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BFC0B-8C41-3A08-91B4-8C77273E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218F-9C75-8A04-1373-45E3F6A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1D97C-5AE6-FCFC-6152-3587E92AA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DC43-4B0D-68CE-30EE-40B63479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7983-EA0D-E380-1996-5C07FB34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A91C-FD23-14F3-5441-3CD65B35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37EE9-6D8C-F15F-A346-CCFBB9522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81924-5EB7-0D4E-B06F-48A8C8B89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B7506-84BC-7698-8AAC-09B3AB5B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912B-B638-C5CC-401D-BB1D77BA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D723-B3F4-5ACA-6DBB-26DC8D25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FB4D-E334-4BF9-B444-7B918449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2B811-CC88-09EB-CBCF-69180914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5CF6-D6B0-A3D2-7BEB-74912BA7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84833-A84F-CCB1-1A84-07A3A56F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91EA-463B-3A44-94F9-A7C247DA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B1F2-C047-8C0A-AB83-41A98B86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23D4D-AAA2-9B2D-0CFF-09264A595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0B091-666D-1170-F414-E9A3C774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CC33B-DB8B-89FB-CAE0-CBB5E9BA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2436-F0C0-E9E1-7737-999ACF58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1DE7-7CE3-C9E4-78B5-A6B04982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836E2-02E4-4538-B360-658C65236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5ED7F-26C4-B74C-7804-2EDB43857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2FCE5-D93C-7659-F8F4-5FF88746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A8706-EEFC-3EE1-231E-822C2FF1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03919-9DE5-5157-D398-0D3F0F3B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5950-1212-E346-2D3D-BE270AAF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459EA-2BD1-49C7-F54B-FD4D351E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982B8-A92F-C63B-154F-7D90C58F6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37C5D-6056-C0DB-69D7-595AB3BEA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3515B-7DE3-9039-7D9D-BCE0F51A7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879C4-9614-1D64-7F67-551BE94B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C3F5B-28D8-13DF-40B7-E8CD8B12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23418-02F1-25B9-3F39-E7FEC692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8F3A-F654-41D5-0E4A-EBB5C444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33AE3-4C35-0293-DA33-912542DC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43742-7355-1C57-1DF2-3904EB1D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64E30-37BF-DC37-8736-62C3F8B7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C501E-7EAE-B8EF-7E6C-2123AFAA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5E523-86FD-0D04-938A-49E17FC2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EDB27-ECFA-3BDA-DD0B-323E16CA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EFD8-A862-CCC9-34BD-05EEE79A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BF7A-9470-1CDF-F11F-3B26AF492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DF376-55EA-6FE5-1584-D2C275095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3B308-EDA3-4034-BD8C-E2586CFB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96D3-BA72-343B-FC72-58608620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06064-6842-DFDF-85D5-6065434F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91D2-2F9A-8542-E456-A335F374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2FD59-EAE6-3D19-C00E-FBDF50B26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7A487-A94A-14EE-52B3-B83CAED16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C1D3-8C8B-CB08-C19B-BB9F1C3F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C5EAB-7462-824A-A0BD-18462D3A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8369A-78C3-8A2B-1ABA-C9E23C7F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4B942-C57C-ECC1-3CB2-967A44EE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0766E-A4AA-22F0-BED6-6721EF86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DE5BC-43D7-85A8-F28C-BF99F7100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6EB3D-53B8-7E41-8DF6-930A98D03E6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2425E-9339-C8F6-A0EF-39976164D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AC4-B380-A332-7A8C-C6FF535AB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7FD59-DCE6-4E4C-B921-CB4AC1809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8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14/relationships/chartEx" Target="../charts/chartEx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4FA2C8-7681-F5F6-8CE6-63421B98CD97}"/>
              </a:ext>
            </a:extLst>
          </p:cNvPr>
          <p:cNvSpPr txBox="1"/>
          <p:nvPr/>
        </p:nvSpPr>
        <p:spPr>
          <a:xfrm>
            <a:off x="2514731" y="1084929"/>
            <a:ext cx="7162538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WELCOME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D8913-56F0-2F6F-0119-86A45842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51" y="1512740"/>
            <a:ext cx="7812089" cy="2929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4F14-5E7A-0989-BD3E-72FBFA14DF08}"/>
              </a:ext>
            </a:extLst>
          </p:cNvPr>
          <p:cNvSpPr txBox="1"/>
          <p:nvPr/>
        </p:nvSpPr>
        <p:spPr>
          <a:xfrm>
            <a:off x="2606097" y="3800483"/>
            <a:ext cx="6979795" cy="10772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404B2B-B135-D980-2299-95C65127F412}"/>
              </a:ext>
            </a:extLst>
          </p:cNvPr>
          <p:cNvGrpSpPr/>
          <p:nvPr/>
        </p:nvGrpSpPr>
        <p:grpSpPr>
          <a:xfrm>
            <a:off x="3876669" y="7162800"/>
            <a:ext cx="4438649" cy="4294425"/>
            <a:chOff x="3876675" y="2569221"/>
            <a:chExt cx="4438649" cy="429442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DFA19D9-ED8C-B58E-8527-32B95C6E3BBE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D57B09B-B113-727B-0F66-593D83DE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</p:spPr>
        </p:pic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706F77A8-53E3-525F-F6AA-387EA1C8C515}"/>
              </a:ext>
            </a:extLst>
          </p:cNvPr>
          <p:cNvSpPr/>
          <p:nvPr/>
        </p:nvSpPr>
        <p:spPr>
          <a:xfrm>
            <a:off x="-3021871" y="-3926014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D90BF35-1E88-0A9E-B4C1-97B15AA3CB44}"/>
              </a:ext>
            </a:extLst>
          </p:cNvPr>
          <p:cNvSpPr/>
          <p:nvPr/>
        </p:nvSpPr>
        <p:spPr>
          <a:xfrm>
            <a:off x="-3259868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9027FB7-D9FD-565F-14C3-D97321054227}"/>
              </a:ext>
            </a:extLst>
          </p:cNvPr>
          <p:cNvSpPr/>
          <p:nvPr/>
        </p:nvSpPr>
        <p:spPr>
          <a:xfrm>
            <a:off x="12232393" y="-392601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85EF221-12A2-DDD5-B2D2-878963CEA967}"/>
              </a:ext>
            </a:extLst>
          </p:cNvPr>
          <p:cNvSpPr/>
          <p:nvPr/>
        </p:nvSpPr>
        <p:spPr>
          <a:xfrm>
            <a:off x="12780646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CF86FC7-DC7C-B7F4-FBE1-FD5A045B1C6C}"/>
              </a:ext>
            </a:extLst>
          </p:cNvPr>
          <p:cNvSpPr/>
          <p:nvPr/>
        </p:nvSpPr>
        <p:spPr>
          <a:xfrm>
            <a:off x="589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74D38C-3956-D65F-0DE2-08107EA37CA4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7443208" y="3307105"/>
            <a:ext cx="0" cy="590400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1762C5-4687-3BA6-C67A-1D2217F1613E}"/>
              </a:ext>
            </a:extLst>
          </p:cNvPr>
          <p:cNvCxnSpPr>
            <a:cxnSpLocks/>
          </p:cNvCxnSpPr>
          <p:nvPr/>
        </p:nvCxnSpPr>
        <p:spPr>
          <a:xfrm>
            <a:off x="3685265" y="1162373"/>
            <a:ext cx="4821471" cy="0"/>
          </a:xfrm>
          <a:prstGeom prst="line">
            <a:avLst/>
          </a:prstGeom>
          <a:ln w="34925">
            <a:gradFill flip="none" rotWithShape="1">
              <a:gsLst>
                <a:gs pos="82000">
                  <a:srgbClr val="3C0F6F"/>
                </a:gs>
                <a:gs pos="100000">
                  <a:srgbClr val="1C064B"/>
                </a:gs>
                <a:gs pos="0">
                  <a:srgbClr val="BB35FD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Google Shape;294;p42">
            <a:extLst>
              <a:ext uri="{FF2B5EF4-FFF2-40B4-BE49-F238E27FC236}">
                <a16:creationId xmlns:a16="http://schemas.microsoft.com/office/drawing/2014/main" id="{80E50319-A3D5-01B6-EB4E-E2DF617D3FF7}"/>
              </a:ext>
            </a:extLst>
          </p:cNvPr>
          <p:cNvSpPr txBox="1"/>
          <p:nvPr/>
        </p:nvSpPr>
        <p:spPr>
          <a:xfrm>
            <a:off x="1530218" y="2251933"/>
            <a:ext cx="2917572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Operating Regions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999CE58A-7A0B-CA58-5AF4-E948E987B4BB}"/>
              </a:ext>
            </a:extLst>
          </p:cNvPr>
          <p:cNvSpPr txBox="1"/>
          <p:nvPr/>
        </p:nvSpPr>
        <p:spPr>
          <a:xfrm>
            <a:off x="8080513" y="2264747"/>
            <a:ext cx="2304360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No. of Flights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298;p42">
            <a:extLst>
              <a:ext uri="{FF2B5EF4-FFF2-40B4-BE49-F238E27FC236}">
                <a16:creationId xmlns:a16="http://schemas.microsoft.com/office/drawing/2014/main" id="{CEC5421F-220C-DC97-D0E8-0D57C80992CA}"/>
              </a:ext>
            </a:extLst>
          </p:cNvPr>
          <p:cNvSpPr txBox="1"/>
          <p:nvPr/>
        </p:nvSpPr>
        <p:spPr>
          <a:xfrm>
            <a:off x="773772" y="4103714"/>
            <a:ext cx="2649777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Available Seats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300;p42">
            <a:extLst>
              <a:ext uri="{FF2B5EF4-FFF2-40B4-BE49-F238E27FC236}">
                <a16:creationId xmlns:a16="http://schemas.microsoft.com/office/drawing/2014/main" id="{8B23CF80-08A9-084D-CB7C-E74B28E05A6B}"/>
              </a:ext>
            </a:extLst>
          </p:cNvPr>
          <p:cNvSpPr txBox="1"/>
          <p:nvPr/>
        </p:nvSpPr>
        <p:spPr>
          <a:xfrm>
            <a:off x="8924450" y="4103732"/>
            <a:ext cx="2573330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Total  Passengers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Google Shape;301;p42">
            <a:extLst>
              <a:ext uri="{FF2B5EF4-FFF2-40B4-BE49-F238E27FC236}">
                <a16:creationId xmlns:a16="http://schemas.microsoft.com/office/drawing/2014/main" id="{F72A88A5-88CF-F136-B4FE-9981FE3C5A07}"/>
              </a:ext>
            </a:extLst>
          </p:cNvPr>
          <p:cNvCxnSpPr>
            <a:endCxn id="4" idx="2"/>
          </p:cNvCxnSpPr>
          <p:nvPr/>
        </p:nvCxnSpPr>
        <p:spPr>
          <a:xfrm>
            <a:off x="5328517" y="2979245"/>
            <a:ext cx="17868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12" name="Google Shape;302;p42">
            <a:extLst>
              <a:ext uri="{FF2B5EF4-FFF2-40B4-BE49-F238E27FC236}">
                <a16:creationId xmlns:a16="http://schemas.microsoft.com/office/drawing/2014/main" id="{554650B4-37D1-5864-F7FA-7AB29D91CBF8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4183132" y="4810711"/>
            <a:ext cx="3825969" cy="24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sp>
        <p:nvSpPr>
          <p:cNvPr id="14" name="Google Shape;304;p42">
            <a:extLst>
              <a:ext uri="{FF2B5EF4-FFF2-40B4-BE49-F238E27FC236}">
                <a16:creationId xmlns:a16="http://schemas.microsoft.com/office/drawing/2014/main" id="{95DD9988-5ED5-4B53-97B7-EA169F9AE9B4}"/>
              </a:ext>
            </a:extLst>
          </p:cNvPr>
          <p:cNvSpPr txBox="1"/>
          <p:nvPr/>
        </p:nvSpPr>
        <p:spPr>
          <a:xfrm>
            <a:off x="8695847" y="4858774"/>
            <a:ext cx="1617586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187M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sp>
        <p:nvSpPr>
          <p:cNvPr id="15" name="Google Shape;305;p42">
            <a:extLst>
              <a:ext uri="{FF2B5EF4-FFF2-40B4-BE49-F238E27FC236}">
                <a16:creationId xmlns:a16="http://schemas.microsoft.com/office/drawing/2014/main" id="{05AA9614-F98C-2F92-15FA-F39C16B673A6}"/>
              </a:ext>
            </a:extLst>
          </p:cNvPr>
          <p:cNvSpPr txBox="1"/>
          <p:nvPr/>
        </p:nvSpPr>
        <p:spPr>
          <a:xfrm>
            <a:off x="8072939" y="3019026"/>
            <a:ext cx="1471889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110.8K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sp>
        <p:nvSpPr>
          <p:cNvPr id="16" name="Google Shape;306;p42">
            <a:extLst>
              <a:ext uri="{FF2B5EF4-FFF2-40B4-BE49-F238E27FC236}">
                <a16:creationId xmlns:a16="http://schemas.microsoft.com/office/drawing/2014/main" id="{B2F8C313-2EB3-189D-1F66-13180FBBAE86}"/>
              </a:ext>
            </a:extLst>
          </p:cNvPr>
          <p:cNvSpPr txBox="1"/>
          <p:nvPr/>
        </p:nvSpPr>
        <p:spPr>
          <a:xfrm>
            <a:off x="2905266" y="3025850"/>
            <a:ext cx="1343431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3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307;p42">
            <a:extLst>
              <a:ext uri="{FF2B5EF4-FFF2-40B4-BE49-F238E27FC236}">
                <a16:creationId xmlns:a16="http://schemas.microsoft.com/office/drawing/2014/main" id="{307D9FD7-AD8B-160F-62E6-74D4427504EB}"/>
              </a:ext>
            </a:extLst>
          </p:cNvPr>
          <p:cNvSpPr txBox="1"/>
          <p:nvPr/>
        </p:nvSpPr>
        <p:spPr>
          <a:xfrm>
            <a:off x="1621389" y="4864179"/>
            <a:ext cx="1617586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243.5M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cxnSp>
        <p:nvCxnSpPr>
          <p:cNvPr id="32" name="Google Shape;320;p42">
            <a:extLst>
              <a:ext uri="{FF2B5EF4-FFF2-40B4-BE49-F238E27FC236}">
                <a16:creationId xmlns:a16="http://schemas.microsoft.com/office/drawing/2014/main" id="{982435B5-D085-1275-E6C8-0D02496EE3E4}"/>
              </a:ext>
            </a:extLst>
          </p:cNvPr>
          <p:cNvCxnSpPr/>
          <p:nvPr/>
        </p:nvCxnSpPr>
        <p:spPr>
          <a:xfrm>
            <a:off x="2251830" y="4751123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33" name="Google Shape;321;p42">
            <a:extLst>
              <a:ext uri="{FF2B5EF4-FFF2-40B4-BE49-F238E27FC236}">
                <a16:creationId xmlns:a16="http://schemas.microsoft.com/office/drawing/2014/main" id="{02024EB0-8F32-BB41-EDC9-A4F0A73D9556}"/>
              </a:ext>
            </a:extLst>
          </p:cNvPr>
          <p:cNvCxnSpPr/>
          <p:nvPr/>
        </p:nvCxnSpPr>
        <p:spPr>
          <a:xfrm>
            <a:off x="3278529" y="2909538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34" name="Google Shape;322;p42">
            <a:extLst>
              <a:ext uri="{FF2B5EF4-FFF2-40B4-BE49-F238E27FC236}">
                <a16:creationId xmlns:a16="http://schemas.microsoft.com/office/drawing/2014/main" id="{7CAB0B71-4534-C40F-F15A-F59A4D5D7DB4}"/>
              </a:ext>
            </a:extLst>
          </p:cNvPr>
          <p:cNvCxnSpPr/>
          <p:nvPr/>
        </p:nvCxnSpPr>
        <p:spPr>
          <a:xfrm>
            <a:off x="8173312" y="2909538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35" name="Google Shape;323;p42">
            <a:extLst>
              <a:ext uri="{FF2B5EF4-FFF2-40B4-BE49-F238E27FC236}">
                <a16:creationId xmlns:a16="http://schemas.microsoft.com/office/drawing/2014/main" id="{3CE9DB74-C451-4020-DF8C-E1DBA2762A73}"/>
              </a:ext>
            </a:extLst>
          </p:cNvPr>
          <p:cNvCxnSpPr/>
          <p:nvPr/>
        </p:nvCxnSpPr>
        <p:spPr>
          <a:xfrm>
            <a:off x="9069109" y="4751109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00A11A-EF13-B5B8-3969-DB0DF1DC666F}"/>
              </a:ext>
            </a:extLst>
          </p:cNvPr>
          <p:cNvGrpSpPr/>
          <p:nvPr/>
        </p:nvGrpSpPr>
        <p:grpSpPr>
          <a:xfrm>
            <a:off x="8009101" y="4483096"/>
            <a:ext cx="655638" cy="655721"/>
            <a:chOff x="8009101" y="4483096"/>
            <a:chExt cx="655638" cy="655721"/>
          </a:xfrm>
        </p:grpSpPr>
        <p:sp>
          <p:nvSpPr>
            <p:cNvPr id="9" name="Google Shape;299;p42">
              <a:extLst>
                <a:ext uri="{FF2B5EF4-FFF2-40B4-BE49-F238E27FC236}">
                  <a16:creationId xmlns:a16="http://schemas.microsoft.com/office/drawing/2014/main" id="{B47FEB3E-49D6-0868-3B16-9CB168DB91CA}"/>
                </a:ext>
              </a:extLst>
            </p:cNvPr>
            <p:cNvSpPr/>
            <p:nvPr/>
          </p:nvSpPr>
          <p:spPr>
            <a:xfrm>
              <a:off x="8009101" y="4483096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2" name="Graphic 41" descr="Children with solid fill">
              <a:extLst>
                <a:ext uri="{FF2B5EF4-FFF2-40B4-BE49-F238E27FC236}">
                  <a16:creationId xmlns:a16="http://schemas.microsoft.com/office/drawing/2014/main" id="{7332272E-211A-0C68-8739-BF3E872AA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11920" y="4585956"/>
              <a:ext cx="450000" cy="45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B92456-ADBA-FDFB-13A2-2ECE12767B88}"/>
              </a:ext>
            </a:extLst>
          </p:cNvPr>
          <p:cNvGrpSpPr/>
          <p:nvPr/>
        </p:nvGrpSpPr>
        <p:grpSpPr>
          <a:xfrm>
            <a:off x="7115389" y="2651384"/>
            <a:ext cx="655638" cy="655721"/>
            <a:chOff x="7115389" y="2651384"/>
            <a:chExt cx="655638" cy="655721"/>
          </a:xfrm>
        </p:grpSpPr>
        <p:sp>
          <p:nvSpPr>
            <p:cNvPr id="4" name="Google Shape;295;p42">
              <a:extLst>
                <a:ext uri="{FF2B5EF4-FFF2-40B4-BE49-F238E27FC236}">
                  <a16:creationId xmlns:a16="http://schemas.microsoft.com/office/drawing/2014/main" id="{C30ED7D3-57C8-E329-1CEF-171EFC276BD8}"/>
                </a:ext>
              </a:extLst>
            </p:cNvPr>
            <p:cNvSpPr/>
            <p:nvPr/>
          </p:nvSpPr>
          <p:spPr>
            <a:xfrm>
              <a:off x="7115389" y="2651384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" name="Graphic 43" descr="Aeroplane with solid fill">
              <a:extLst>
                <a:ext uri="{FF2B5EF4-FFF2-40B4-BE49-F238E27FC236}">
                  <a16:creationId xmlns:a16="http://schemas.microsoft.com/office/drawing/2014/main" id="{C372F9DC-E321-B83F-874F-3043EEF0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18208" y="2754244"/>
              <a:ext cx="450000" cy="45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15B6DF-A27D-E019-4DCF-C4B92B3B7302}"/>
              </a:ext>
            </a:extLst>
          </p:cNvPr>
          <p:cNvGrpSpPr/>
          <p:nvPr/>
        </p:nvGrpSpPr>
        <p:grpSpPr>
          <a:xfrm>
            <a:off x="3527494" y="4482850"/>
            <a:ext cx="655638" cy="655721"/>
            <a:chOff x="3527494" y="4482850"/>
            <a:chExt cx="655638" cy="655721"/>
          </a:xfrm>
        </p:grpSpPr>
        <p:sp>
          <p:nvSpPr>
            <p:cNvPr id="7" name="Google Shape;297;p42">
              <a:extLst>
                <a:ext uri="{FF2B5EF4-FFF2-40B4-BE49-F238E27FC236}">
                  <a16:creationId xmlns:a16="http://schemas.microsoft.com/office/drawing/2014/main" id="{F4077E34-9536-48AE-2915-7DD71F20CE5C}"/>
                </a:ext>
              </a:extLst>
            </p:cNvPr>
            <p:cNvSpPr/>
            <p:nvPr/>
          </p:nvSpPr>
          <p:spPr>
            <a:xfrm>
              <a:off x="3527494" y="4482850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87BB2D9-AB64-C1BB-A31E-A5991626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0313" y="4585710"/>
              <a:ext cx="450000" cy="45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4C7E3C-30DB-A2C9-553D-14D45736D150}"/>
              </a:ext>
            </a:extLst>
          </p:cNvPr>
          <p:cNvGrpSpPr/>
          <p:nvPr/>
        </p:nvGrpSpPr>
        <p:grpSpPr>
          <a:xfrm>
            <a:off x="4550609" y="2651384"/>
            <a:ext cx="655638" cy="655721"/>
            <a:chOff x="4550609" y="2651384"/>
            <a:chExt cx="655638" cy="655721"/>
          </a:xfrm>
        </p:grpSpPr>
        <p:sp>
          <p:nvSpPr>
            <p:cNvPr id="2" name="Google Shape;293;p42">
              <a:extLst>
                <a:ext uri="{FF2B5EF4-FFF2-40B4-BE49-F238E27FC236}">
                  <a16:creationId xmlns:a16="http://schemas.microsoft.com/office/drawing/2014/main" id="{F724F54A-D1B6-E601-46F5-7CAA2E0B1D86}"/>
                </a:ext>
              </a:extLst>
            </p:cNvPr>
            <p:cNvSpPr/>
            <p:nvPr/>
          </p:nvSpPr>
          <p:spPr>
            <a:xfrm>
              <a:off x="4550609" y="2651384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Graphic 22" descr="Earth globe: Americas with solid fill">
              <a:extLst>
                <a:ext uri="{FF2B5EF4-FFF2-40B4-BE49-F238E27FC236}">
                  <a16:creationId xmlns:a16="http://schemas.microsoft.com/office/drawing/2014/main" id="{B4787F8D-7363-4276-7F80-C90EE969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53428" y="2754244"/>
              <a:ext cx="450000" cy="450000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69AE92-2038-3FE3-1E0E-85CA5ABE912F}"/>
              </a:ext>
            </a:extLst>
          </p:cNvPr>
          <p:cNvCxnSpPr>
            <a:cxnSpLocks/>
          </p:cNvCxnSpPr>
          <p:nvPr/>
        </p:nvCxnSpPr>
        <p:spPr>
          <a:xfrm>
            <a:off x="3846687" y="3890714"/>
            <a:ext cx="3600000" cy="0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4A1A67B-574C-E57D-E43D-838494BEA94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855313" y="3886200"/>
            <a:ext cx="0" cy="590400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sp>
        <p:nvSpPr>
          <p:cNvPr id="13" name="Snip and Round Single Corner of Rectangle 12">
            <a:extLst>
              <a:ext uri="{FF2B5EF4-FFF2-40B4-BE49-F238E27FC236}">
                <a16:creationId xmlns:a16="http://schemas.microsoft.com/office/drawing/2014/main" id="{3AA12EF7-986D-EB3A-EC97-275BBC77CDCD}"/>
              </a:ext>
            </a:extLst>
          </p:cNvPr>
          <p:cNvSpPr/>
          <p:nvPr/>
        </p:nvSpPr>
        <p:spPr>
          <a:xfrm flipH="1">
            <a:off x="13533124" y="-10886"/>
            <a:ext cx="6400800" cy="6858000"/>
          </a:xfrm>
          <a:prstGeom prst="snipRoundRect">
            <a:avLst/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36D33-C92E-B93F-8071-34B37D604C91}"/>
              </a:ext>
            </a:extLst>
          </p:cNvPr>
          <p:cNvSpPr txBox="1"/>
          <p:nvPr/>
        </p:nvSpPr>
        <p:spPr>
          <a:xfrm>
            <a:off x="14263835" y="669120"/>
            <a:ext cx="523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DATA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C61F2-2B3B-F961-8430-1ECD3DD20A34}"/>
              </a:ext>
            </a:extLst>
          </p:cNvPr>
          <p:cNvSpPr txBox="1"/>
          <p:nvPr/>
        </p:nvSpPr>
        <p:spPr>
          <a:xfrm>
            <a:off x="14142872" y="2584443"/>
            <a:ext cx="56861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The dataset contains flight operation records from 2008 to 2013 for High Cloud Airlines.</a:t>
            </a:r>
          </a:p>
          <a:p>
            <a:endParaRPr lang="en-IN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Important Fields include: 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Date (Year, Month, Quarter)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Carriers, Origin/Destination Country, State, City 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Distance Travelled, Available seats, Transported Passengers etc.</a:t>
            </a:r>
          </a:p>
          <a:p>
            <a:endParaRPr lang="en-IN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200" b="1" dirty="0">
                <a:solidFill>
                  <a:schemeClr val="bg1">
                    <a:lumMod val="95000"/>
                  </a:schemeClr>
                </a:solidFill>
              </a:rPr>
              <a:t>Tools used: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MS Excel, Power Bi, Tableau, MySQL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CC64E9-D28D-A854-1142-3C2CBBAAC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331324" y="672017"/>
            <a:ext cx="11192474" cy="4197177"/>
          </a:xfrm>
          <a:prstGeom prst="rect">
            <a:avLst/>
          </a:prstGeom>
        </p:spPr>
      </p:pic>
      <p:sp>
        <p:nvSpPr>
          <p:cNvPr id="36" name="Google Shape;307;p42">
            <a:extLst>
              <a:ext uri="{FF2B5EF4-FFF2-40B4-BE49-F238E27FC236}">
                <a16:creationId xmlns:a16="http://schemas.microsoft.com/office/drawing/2014/main" id="{6FD0DE65-D4B5-FB6B-AB97-AADBD28062C5}"/>
              </a:ext>
            </a:extLst>
          </p:cNvPr>
          <p:cNvSpPr txBox="1"/>
          <p:nvPr/>
        </p:nvSpPr>
        <p:spPr>
          <a:xfrm>
            <a:off x="3657302" y="48153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DATA OVERVIEW</a:t>
            </a:r>
            <a:endParaRPr dirty="0"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600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  <p:bldP spid="14" grpId="0"/>
      <p:bldP spid="15" grpId="0"/>
      <p:bldP spid="16" grpId="0"/>
      <p:bldP spid="17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B7CB83-A2EE-9370-FE4B-BC40085F38DA}"/>
              </a:ext>
            </a:extLst>
          </p:cNvPr>
          <p:cNvSpPr/>
          <p:nvPr/>
        </p:nvSpPr>
        <p:spPr>
          <a:xfrm>
            <a:off x="-21081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0218-34A9-72E5-F9A4-ADC0D0D44230}"/>
              </a:ext>
            </a:extLst>
          </p:cNvPr>
          <p:cNvSpPr txBox="1"/>
          <p:nvPr/>
        </p:nvSpPr>
        <p:spPr>
          <a:xfrm>
            <a:off x="1188906" y="1122929"/>
            <a:ext cx="981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"/>
              </a:rPr>
              <a:t>A KEY METRIC THAT INDICATES HOW WELL AN AIRLINE IS UTILIZING ITS CAPACITY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158AFF-EB0C-D8BA-7F55-636A1BECD0FA}"/>
              </a:ext>
            </a:extLst>
          </p:cNvPr>
          <p:cNvSpPr txBox="1"/>
          <p:nvPr/>
        </p:nvSpPr>
        <p:spPr>
          <a:xfrm>
            <a:off x="8994830" y="2552658"/>
            <a:ext cx="252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LOAD FACTOR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183AE-FBA1-8EC2-582E-7D48BEBA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" y="4262571"/>
            <a:ext cx="1213246" cy="121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F7D79-4E65-4D47-C9CB-E4D01FA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58" y="4262571"/>
            <a:ext cx="1213246" cy="1213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92A93-0933-89C4-695E-491ED670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67" y="4253708"/>
            <a:ext cx="1213246" cy="1213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028C9C-4990-D340-59F3-E44E3D96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74" y="4253708"/>
            <a:ext cx="1213246" cy="1213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BBAF5-6B73-3DA5-6B24-A402CD47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4" y="4253708"/>
            <a:ext cx="1213246" cy="1213246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63B44A2A-35B9-8B1C-1B6D-BE87FF911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12" y="2416556"/>
            <a:ext cx="1216800" cy="12168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386E283-C498-15E0-8C69-6ECBE323E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9445" y="2422398"/>
            <a:ext cx="1216800" cy="12168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895B23DC-220F-B63E-A328-F9558BBC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124" y="2410714"/>
            <a:ext cx="1216800" cy="12168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51608504-21ED-B37D-372A-E40E58F91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3557" y="2416556"/>
            <a:ext cx="1216800" cy="121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5C190B-D141-1295-311E-71C202AE755D}"/>
              </a:ext>
            </a:extLst>
          </p:cNvPr>
          <p:cNvSpPr txBox="1"/>
          <p:nvPr/>
        </p:nvSpPr>
        <p:spPr>
          <a:xfrm>
            <a:off x="8563729" y="3930872"/>
            <a:ext cx="2956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C000"/>
                </a:solidFill>
                <a:latin typeface="Montserrat ExtraBold" pitchFamily="2" charset="77"/>
              </a:rPr>
              <a:t>80%</a:t>
            </a:r>
            <a:endParaRPr lang="en-US" sz="9600" dirty="0"/>
          </a:p>
        </p:txBody>
      </p:sp>
      <p:sp>
        <p:nvSpPr>
          <p:cNvPr id="11" name="Google Shape;305;p42">
            <a:extLst>
              <a:ext uri="{FF2B5EF4-FFF2-40B4-BE49-F238E27FC236}">
                <a16:creationId xmlns:a16="http://schemas.microsoft.com/office/drawing/2014/main" id="{D2EC7A8E-C001-2E59-CCC7-AAC54BF7DE57}"/>
              </a:ext>
            </a:extLst>
          </p:cNvPr>
          <p:cNvSpPr txBox="1"/>
          <p:nvPr/>
        </p:nvSpPr>
        <p:spPr>
          <a:xfrm>
            <a:off x="9521464" y="3014323"/>
            <a:ext cx="1471889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4/5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578B-2E25-C033-838B-FDE6CC97FBE3}"/>
              </a:ext>
            </a:extLst>
          </p:cNvPr>
          <p:cNvSpPr txBox="1"/>
          <p:nvPr/>
        </p:nvSpPr>
        <p:spPr>
          <a:xfrm>
            <a:off x="12784645" y="2136339"/>
            <a:ext cx="3179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Factor increased from 2008 to 2011 (peak: 17.42%).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Slight dip in 2012, then stabilized in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Indicates improving demand alignment and planning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8" name="Google Shape;307;p42">
            <a:extLst>
              <a:ext uri="{FF2B5EF4-FFF2-40B4-BE49-F238E27FC236}">
                <a16:creationId xmlns:a16="http://schemas.microsoft.com/office/drawing/2014/main" id="{4A07583A-EBD0-AA13-3FA9-5E12D192E30B}"/>
              </a:ext>
            </a:extLst>
          </p:cNvPr>
          <p:cNvSpPr txBox="1"/>
          <p:nvPr/>
        </p:nvSpPr>
        <p:spPr>
          <a:xfrm>
            <a:off x="3657301" y="48153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WHAT IS LOAD FACTOR?</a:t>
            </a:r>
            <a:endParaRPr dirty="0"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75892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22" grpId="0"/>
      <p:bldP spid="11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A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08162"/>
              </p:ext>
            </p:extLst>
          </p:nvPr>
        </p:nvGraphicFramePr>
        <p:xfrm>
          <a:off x="846377" y="1942561"/>
          <a:ext cx="6132012" cy="375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CF0CA5-CF0B-F550-4F75-D76280FE5707}"/>
              </a:ext>
            </a:extLst>
          </p:cNvPr>
          <p:cNvSpPr txBox="1"/>
          <p:nvPr/>
        </p:nvSpPr>
        <p:spPr>
          <a:xfrm>
            <a:off x="8739118" y="2136339"/>
            <a:ext cx="3179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Factor increased from 2008 to 2011 (peak: 17.42%).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Slight dip in 2012, then stabilized in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Indicates improving demand alignment and planning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LOAD FACTOR % BY YEAR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211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El"/>
        </p:bldSub>
      </p:bldGraphic>
      <p:bldP spid="3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8177" y="27727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A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505363"/>
              </p:ext>
            </p:extLst>
          </p:nvPr>
        </p:nvGraphicFramePr>
        <p:xfrm>
          <a:off x="859164" y="1895269"/>
          <a:ext cx="6398886" cy="420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0B58E5-EF34-765E-5DE5-70EF5321FE60}"/>
              </a:ext>
            </a:extLst>
          </p:cNvPr>
          <p:cNvSpPr txBox="1"/>
          <p:nvPr/>
        </p:nvSpPr>
        <p:spPr>
          <a:xfrm>
            <a:off x="8724830" y="2506377"/>
            <a:ext cx="3179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Q3 shows peak load factor, likely due to summer travel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Q1 records the lowest efficiency, signaling need for seasonal interventions.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C7CF2-17F9-B751-02C7-E5C21C2AE401}"/>
              </a:ext>
            </a:extLst>
          </p:cNvPr>
          <p:cNvSpPr txBox="1"/>
          <p:nvPr/>
        </p:nvSpPr>
        <p:spPr>
          <a:xfrm>
            <a:off x="16230501" y="2090877"/>
            <a:ext cx="3179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Factor increased from 2008 to 2011 (peak: 17.42%).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Slight dip in 2012, then stabilized in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Indicates improving demand alignment and planning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37AD2-3DA0-9813-9CE2-B0BC50CDF3EE}"/>
              </a:ext>
            </a:extLst>
          </p:cNvPr>
          <p:cNvSpPr txBox="1"/>
          <p:nvPr/>
        </p:nvSpPr>
        <p:spPr>
          <a:xfrm>
            <a:off x="13051164" y="2229377"/>
            <a:ext cx="31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factor rises from January to peak in July (~9%).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Slight drop observed after August.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Seasonal trend: summer travel boosts load factor.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Google Shape;307;p42">
            <a:extLst>
              <a:ext uri="{FF2B5EF4-FFF2-40B4-BE49-F238E27FC236}">
                <a16:creationId xmlns:a16="http://schemas.microsoft.com/office/drawing/2014/main" id="{EBAD5C0C-176C-7432-C7C7-0037821FFD81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5EF969FF-3865-D9DF-7D2A-CD7425FA3C8A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LOAD FACTOR % BY QUARTER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581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El"/>
        </p:bldSub>
      </p:bldGraphic>
      <p:bldP spid="3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-8389" y="19131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A4D68CB-94DD-C2DF-3379-2834AC54B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905987"/>
              </p:ext>
            </p:extLst>
          </p:nvPr>
        </p:nvGraphicFramePr>
        <p:xfrm>
          <a:off x="846377" y="1794648"/>
          <a:ext cx="6569988" cy="4379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62655C0-8F93-3312-76BF-46064B80654E}"/>
              </a:ext>
            </a:extLst>
          </p:cNvPr>
          <p:cNvGrpSpPr/>
          <p:nvPr/>
        </p:nvGrpSpPr>
        <p:grpSpPr>
          <a:xfrm>
            <a:off x="23914407" y="2038990"/>
            <a:ext cx="2942864" cy="3737440"/>
            <a:chOff x="8775293" y="1462161"/>
            <a:chExt cx="2942864" cy="3737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729EC0-8D44-D0C4-15A5-77680EF35326}"/>
                </a:ext>
              </a:extLst>
            </p:cNvPr>
            <p:cNvSpPr txBox="1"/>
            <p:nvPr/>
          </p:nvSpPr>
          <p:spPr>
            <a:xfrm>
              <a:off x="9101380" y="1465083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Delta Airlines Inc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E660F79-C84E-362D-4FF3-9A4A0876C65B}"/>
                </a:ext>
              </a:extLst>
            </p:cNvPr>
            <p:cNvSpPr/>
            <p:nvPr/>
          </p:nvSpPr>
          <p:spPr>
            <a:xfrm>
              <a:off x="8775293" y="1462161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40CC96"/>
                </a:gs>
                <a:gs pos="100000">
                  <a:srgbClr val="69FB83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B840F9-E94C-3A85-CD7E-A42C304D757F}"/>
                </a:ext>
              </a:extLst>
            </p:cNvPr>
            <p:cNvSpPr txBox="1"/>
            <p:nvPr/>
          </p:nvSpPr>
          <p:spPr>
            <a:xfrm>
              <a:off x="9101380" y="1842038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Southwest Airlines Co.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1C14D46-0167-DE49-3FF9-5E8052E6D7E6}"/>
                </a:ext>
              </a:extLst>
            </p:cNvPr>
            <p:cNvSpPr/>
            <p:nvPr/>
          </p:nvSpPr>
          <p:spPr>
            <a:xfrm>
              <a:off x="8775293" y="1839116"/>
              <a:ext cx="326087" cy="326087"/>
            </a:xfrm>
            <a:prstGeom prst="round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324BE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61DE0C-F985-A1CB-05DE-5465295EDBA4}"/>
                </a:ext>
              </a:extLst>
            </p:cNvPr>
            <p:cNvSpPr txBox="1"/>
            <p:nvPr/>
          </p:nvSpPr>
          <p:spPr>
            <a:xfrm>
              <a:off x="9101380" y="2218993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Continental Air 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EA573CD-8E54-7B3E-DBDB-047421AFD817}"/>
                </a:ext>
              </a:extLst>
            </p:cNvPr>
            <p:cNvSpPr/>
            <p:nvPr/>
          </p:nvSpPr>
          <p:spPr>
            <a:xfrm>
              <a:off x="8775293" y="2216071"/>
              <a:ext cx="326087" cy="326087"/>
            </a:xfrm>
            <a:prstGeom prst="roundRect">
              <a:avLst/>
            </a:prstGeom>
            <a:gradFill flip="none" rotWithShape="1">
              <a:gsLst>
                <a:gs pos="44000">
                  <a:srgbClr val="951A98"/>
                </a:gs>
                <a:gs pos="0">
                  <a:srgbClr val="270E6F"/>
                </a:gs>
                <a:gs pos="100000">
                  <a:srgbClr val="FF35BB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CF2A8C-89AA-01FC-0FB2-F555C757171E}"/>
                </a:ext>
              </a:extLst>
            </p:cNvPr>
            <p:cNvSpPr txBox="1"/>
            <p:nvPr/>
          </p:nvSpPr>
          <p:spPr>
            <a:xfrm>
              <a:off x="9101380" y="2600579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US Airways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FCB6AA1-F8A3-EBD3-6A41-E93E8E0172E8}"/>
                </a:ext>
              </a:extLst>
            </p:cNvPr>
            <p:cNvSpPr/>
            <p:nvPr/>
          </p:nvSpPr>
          <p:spPr>
            <a:xfrm>
              <a:off x="8775293" y="2597657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92D05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CF6892-5C24-B281-1DF0-9BB4C140FF17}"/>
                </a:ext>
              </a:extLst>
            </p:cNvPr>
            <p:cNvSpPr txBox="1"/>
            <p:nvPr/>
          </p:nvSpPr>
          <p:spPr>
            <a:xfrm>
              <a:off x="9101380" y="2977534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SkyWest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B126A7-CDFB-A952-3D34-43EB6D409CE6}"/>
                </a:ext>
              </a:extLst>
            </p:cNvPr>
            <p:cNvSpPr/>
            <p:nvPr/>
          </p:nvSpPr>
          <p:spPr>
            <a:xfrm>
              <a:off x="8775293" y="2974612"/>
              <a:ext cx="326087" cy="326087"/>
            </a:xfrm>
            <a:prstGeom prst="roundRect">
              <a:avLst/>
            </a:prstGeom>
            <a:gradFill flip="none" rotWithShape="1">
              <a:gsLst>
                <a:gs pos="1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2BE8B-DE36-367D-B659-FDDE3E488FC5}"/>
                </a:ext>
              </a:extLst>
            </p:cNvPr>
            <p:cNvSpPr txBox="1"/>
            <p:nvPr/>
          </p:nvSpPr>
          <p:spPr>
            <a:xfrm>
              <a:off x="9101380" y="334859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American Eagle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9627171-7C6F-AD8E-8471-77FE9BE8550D}"/>
                </a:ext>
              </a:extLst>
            </p:cNvPr>
            <p:cNvSpPr/>
            <p:nvPr/>
          </p:nvSpPr>
          <p:spPr>
            <a:xfrm>
              <a:off x="8775293" y="3345674"/>
              <a:ext cx="326087" cy="326087"/>
            </a:xfrm>
            <a:prstGeom prst="roundRect">
              <a:avLst/>
            </a:prstGeom>
            <a:gradFill flip="none" rotWithShape="1">
              <a:gsLst>
                <a:gs pos="77000">
                  <a:srgbClr val="F99C17"/>
                </a:gs>
                <a:gs pos="0">
                  <a:srgbClr val="FFFF00"/>
                </a:gs>
                <a:gs pos="100000">
                  <a:srgbClr val="F5542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123F8-CA6D-5022-CE08-1636BCDC9905}"/>
                </a:ext>
              </a:extLst>
            </p:cNvPr>
            <p:cNvSpPr txBox="1"/>
            <p:nvPr/>
          </p:nvSpPr>
          <p:spPr>
            <a:xfrm>
              <a:off x="9101380" y="3725551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ExpressJet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3DBBAF8-0027-6A42-ADC0-1F0101CD5F55}"/>
                </a:ext>
              </a:extLst>
            </p:cNvPr>
            <p:cNvSpPr/>
            <p:nvPr/>
          </p:nvSpPr>
          <p:spPr>
            <a:xfrm>
              <a:off x="8775293" y="3722629"/>
              <a:ext cx="326087" cy="326087"/>
            </a:xfrm>
            <a:prstGeom prst="roundRect">
              <a:avLst/>
            </a:prstGeom>
            <a:gradFill flip="none" rotWithShape="1">
              <a:gsLst>
                <a:gs pos="68000">
                  <a:srgbClr val="715CE5"/>
                </a:gs>
                <a:gs pos="13000">
                  <a:srgbClr val="493490"/>
                </a:gs>
                <a:gs pos="0">
                  <a:srgbClr val="432E83"/>
                </a:gs>
                <a:gs pos="100000">
                  <a:srgbClr val="7964F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03652B-A695-2865-B23D-0A1862F519F0}"/>
                </a:ext>
              </a:extLst>
            </p:cNvPr>
            <p:cNvSpPr txBox="1"/>
            <p:nvPr/>
          </p:nvSpPr>
          <p:spPr>
            <a:xfrm>
              <a:off x="9101380" y="410250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Comair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C25EF13-2EC6-6F1E-48D3-87E54BA5F896}"/>
                </a:ext>
              </a:extLst>
            </p:cNvPr>
            <p:cNvSpPr/>
            <p:nvPr/>
          </p:nvSpPr>
          <p:spPr>
            <a:xfrm>
              <a:off x="8775293" y="4099584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55427"/>
                </a:gs>
                <a:gs pos="100000">
                  <a:srgbClr val="F3312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F300C5-FC7A-F578-BD6C-78F50B7ADCB5}"/>
                </a:ext>
              </a:extLst>
            </p:cNvPr>
            <p:cNvSpPr txBox="1"/>
            <p:nvPr/>
          </p:nvSpPr>
          <p:spPr>
            <a:xfrm>
              <a:off x="9101380" y="4484092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Atlantic Southeast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72F7873-B860-D0C6-0030-1F77DC073F58}"/>
                </a:ext>
              </a:extLst>
            </p:cNvPr>
            <p:cNvSpPr/>
            <p:nvPr/>
          </p:nvSpPr>
          <p:spPr>
            <a:xfrm>
              <a:off x="8775293" y="4481170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27EBE2"/>
                </a:gs>
                <a:gs pos="100000">
                  <a:srgbClr val="2AB2D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476B85-8C29-D8D2-ACB3-FDE71F7E2F42}"/>
                </a:ext>
              </a:extLst>
            </p:cNvPr>
            <p:cNvSpPr txBox="1"/>
            <p:nvPr/>
          </p:nvSpPr>
          <p:spPr>
            <a:xfrm>
              <a:off x="9101380" y="4861047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Allegiant Air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180CD2-FDFA-90FB-269D-5A867702748F}"/>
                </a:ext>
              </a:extLst>
            </p:cNvPr>
            <p:cNvSpPr/>
            <p:nvPr/>
          </p:nvSpPr>
          <p:spPr>
            <a:xfrm>
              <a:off x="8775293" y="4858125"/>
              <a:ext cx="326087" cy="326087"/>
            </a:xfrm>
            <a:prstGeom prst="roundRect">
              <a:avLst/>
            </a:prstGeom>
            <a:gradFill flip="none" rotWithShape="1">
              <a:gsLst>
                <a:gs pos="52000">
                  <a:srgbClr val="F28BC9"/>
                </a:gs>
                <a:gs pos="0">
                  <a:schemeClr val="accent6">
                    <a:lumMod val="20000"/>
                    <a:lumOff val="80000"/>
                  </a:schemeClr>
                </a:gs>
                <a:gs pos="0">
                  <a:srgbClr val="ECADCE"/>
                </a:gs>
                <a:gs pos="100000">
                  <a:srgbClr val="FF35B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FEFEE47-53C2-B952-D4C2-EB437A297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965420"/>
              </p:ext>
            </p:extLst>
          </p:nvPr>
        </p:nvGraphicFramePr>
        <p:xfrm>
          <a:off x="2770660" y="17147894"/>
          <a:ext cx="5713975" cy="507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350EE81-2E76-B5B4-5EE6-BDBA2FF17CD7}"/>
              </a:ext>
            </a:extLst>
          </p:cNvPr>
          <p:cNvSpPr txBox="1"/>
          <p:nvPr/>
        </p:nvSpPr>
        <p:spPr>
          <a:xfrm>
            <a:off x="8739118" y="2136339"/>
            <a:ext cx="31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factor rises from January to peak in July (~9%).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Slight drop observed after August.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Seasonal trend: summer travel boosts load factor.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5" name="Google Shape;307;p42">
            <a:extLst>
              <a:ext uri="{FF2B5EF4-FFF2-40B4-BE49-F238E27FC236}">
                <a16:creationId xmlns:a16="http://schemas.microsoft.com/office/drawing/2014/main" id="{362E7F73-8A69-A953-6171-E74488D535F7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6" name="Google Shape;307;p42">
            <a:extLst>
              <a:ext uri="{FF2B5EF4-FFF2-40B4-BE49-F238E27FC236}">
                <a16:creationId xmlns:a16="http://schemas.microsoft.com/office/drawing/2014/main" id="{9E4E5CD4-0DE0-7C86-F208-D919F38268BC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LOAD FACTOR % BY MONTH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4844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1" uiExpand="1">
        <p:bldSub>
          <a:bldChart bld="series"/>
        </p:bldSub>
      </p:bldGraphic>
      <p:bldP spid="28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BA62039-558A-B3E7-8BE5-2CFE982A9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275948"/>
              </p:ext>
            </p:extLst>
          </p:nvPr>
        </p:nvGraphicFramePr>
        <p:xfrm>
          <a:off x="2770660" y="1341827"/>
          <a:ext cx="5713975" cy="507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424E4CB0-CFAB-3C77-B29C-CD0FEACDADD5}"/>
              </a:ext>
            </a:extLst>
          </p:cNvPr>
          <p:cNvGrpSpPr/>
          <p:nvPr/>
        </p:nvGrpSpPr>
        <p:grpSpPr>
          <a:xfrm>
            <a:off x="8930358" y="2038990"/>
            <a:ext cx="2942864" cy="3737440"/>
            <a:chOff x="8775293" y="1462161"/>
            <a:chExt cx="2942864" cy="37374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7B554-E470-E528-CE14-8485D354897E}"/>
                </a:ext>
              </a:extLst>
            </p:cNvPr>
            <p:cNvSpPr txBox="1"/>
            <p:nvPr/>
          </p:nvSpPr>
          <p:spPr>
            <a:xfrm>
              <a:off x="9101380" y="1465083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Delta Airlines Inc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D278988-545E-F055-B3B4-5C68D6978240}"/>
                </a:ext>
              </a:extLst>
            </p:cNvPr>
            <p:cNvSpPr/>
            <p:nvPr/>
          </p:nvSpPr>
          <p:spPr>
            <a:xfrm>
              <a:off x="8775293" y="1462161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40CC96"/>
                </a:gs>
                <a:gs pos="100000">
                  <a:srgbClr val="69FB83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7CF4CC-EED6-70B9-8A08-C3DA235BDDF1}"/>
                </a:ext>
              </a:extLst>
            </p:cNvPr>
            <p:cNvSpPr txBox="1"/>
            <p:nvPr/>
          </p:nvSpPr>
          <p:spPr>
            <a:xfrm>
              <a:off x="9101380" y="1842038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Southwest Airlines Co.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F8D74F9-46C1-FBA7-00E9-E7CF86CBE878}"/>
                </a:ext>
              </a:extLst>
            </p:cNvPr>
            <p:cNvSpPr/>
            <p:nvPr/>
          </p:nvSpPr>
          <p:spPr>
            <a:xfrm>
              <a:off x="8775293" y="1839116"/>
              <a:ext cx="326087" cy="326087"/>
            </a:xfrm>
            <a:prstGeom prst="round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324BE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FCD9A3-32A3-FF5D-E53E-8420C4B18C87}"/>
                </a:ext>
              </a:extLst>
            </p:cNvPr>
            <p:cNvSpPr txBox="1"/>
            <p:nvPr/>
          </p:nvSpPr>
          <p:spPr>
            <a:xfrm>
              <a:off x="9101380" y="2218993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Continental Air 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B8DC09F-DD70-C333-9F50-412FF5BB3F6A}"/>
                </a:ext>
              </a:extLst>
            </p:cNvPr>
            <p:cNvSpPr/>
            <p:nvPr/>
          </p:nvSpPr>
          <p:spPr>
            <a:xfrm>
              <a:off x="8775293" y="2216071"/>
              <a:ext cx="326087" cy="326087"/>
            </a:xfrm>
            <a:prstGeom prst="roundRect">
              <a:avLst/>
            </a:prstGeom>
            <a:gradFill flip="none" rotWithShape="1">
              <a:gsLst>
                <a:gs pos="44000">
                  <a:srgbClr val="951A98"/>
                </a:gs>
                <a:gs pos="0">
                  <a:srgbClr val="270E6F"/>
                </a:gs>
                <a:gs pos="100000">
                  <a:srgbClr val="FF35BB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B33692-98AB-1BE7-978B-FC1BE7249827}"/>
                </a:ext>
              </a:extLst>
            </p:cNvPr>
            <p:cNvSpPr txBox="1"/>
            <p:nvPr/>
          </p:nvSpPr>
          <p:spPr>
            <a:xfrm>
              <a:off x="9101380" y="2600579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US Airways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E1014C5-63D2-2F85-ADDE-8B6212DAE38E}"/>
                </a:ext>
              </a:extLst>
            </p:cNvPr>
            <p:cNvSpPr/>
            <p:nvPr/>
          </p:nvSpPr>
          <p:spPr>
            <a:xfrm>
              <a:off x="8775293" y="2597657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92D05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DAD2BD-1368-1584-332C-0295C72465F0}"/>
                </a:ext>
              </a:extLst>
            </p:cNvPr>
            <p:cNvSpPr txBox="1"/>
            <p:nvPr/>
          </p:nvSpPr>
          <p:spPr>
            <a:xfrm>
              <a:off x="9101380" y="2977534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SkyWest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A7D6F4E-7D26-BEE6-9433-2786BC99E256}"/>
                </a:ext>
              </a:extLst>
            </p:cNvPr>
            <p:cNvSpPr/>
            <p:nvPr/>
          </p:nvSpPr>
          <p:spPr>
            <a:xfrm>
              <a:off x="8775293" y="2974612"/>
              <a:ext cx="326087" cy="326087"/>
            </a:xfrm>
            <a:prstGeom prst="roundRect">
              <a:avLst/>
            </a:prstGeom>
            <a:gradFill flip="none" rotWithShape="1">
              <a:gsLst>
                <a:gs pos="1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17CB58-FBE7-ABC9-B5C1-D65A7EE758FA}"/>
                </a:ext>
              </a:extLst>
            </p:cNvPr>
            <p:cNvSpPr txBox="1"/>
            <p:nvPr/>
          </p:nvSpPr>
          <p:spPr>
            <a:xfrm>
              <a:off x="9101380" y="334859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American Eagle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B764A27-45B4-8AAC-EEB9-5A7DB804F734}"/>
                </a:ext>
              </a:extLst>
            </p:cNvPr>
            <p:cNvSpPr/>
            <p:nvPr/>
          </p:nvSpPr>
          <p:spPr>
            <a:xfrm>
              <a:off x="8775293" y="3345674"/>
              <a:ext cx="326087" cy="326087"/>
            </a:xfrm>
            <a:prstGeom prst="roundRect">
              <a:avLst/>
            </a:prstGeom>
            <a:gradFill flip="none" rotWithShape="1">
              <a:gsLst>
                <a:gs pos="77000">
                  <a:srgbClr val="F99C17"/>
                </a:gs>
                <a:gs pos="0">
                  <a:srgbClr val="FFFF00"/>
                </a:gs>
                <a:gs pos="100000">
                  <a:srgbClr val="F5542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2E32F0-07E7-AD18-E393-BC1E9DD701A0}"/>
                </a:ext>
              </a:extLst>
            </p:cNvPr>
            <p:cNvSpPr txBox="1"/>
            <p:nvPr/>
          </p:nvSpPr>
          <p:spPr>
            <a:xfrm>
              <a:off x="9101380" y="3725551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ExpressJet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7415CBF-44D8-0CFA-2A08-C58E9B38D8F3}"/>
                </a:ext>
              </a:extLst>
            </p:cNvPr>
            <p:cNvSpPr/>
            <p:nvPr/>
          </p:nvSpPr>
          <p:spPr>
            <a:xfrm>
              <a:off x="8775293" y="3722629"/>
              <a:ext cx="326087" cy="326087"/>
            </a:xfrm>
            <a:prstGeom prst="roundRect">
              <a:avLst/>
            </a:prstGeom>
            <a:gradFill flip="none" rotWithShape="1">
              <a:gsLst>
                <a:gs pos="68000">
                  <a:srgbClr val="715CE5"/>
                </a:gs>
                <a:gs pos="13000">
                  <a:srgbClr val="493490"/>
                </a:gs>
                <a:gs pos="0">
                  <a:srgbClr val="432E83"/>
                </a:gs>
                <a:gs pos="100000">
                  <a:srgbClr val="7964F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FFAA61-6493-77A5-7ED3-A86B1BCA8691}"/>
                </a:ext>
              </a:extLst>
            </p:cNvPr>
            <p:cNvSpPr txBox="1"/>
            <p:nvPr/>
          </p:nvSpPr>
          <p:spPr>
            <a:xfrm>
              <a:off x="9101380" y="410250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Comair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B94B9C84-464C-F4FB-61FE-0826A3916A69}"/>
                </a:ext>
              </a:extLst>
            </p:cNvPr>
            <p:cNvSpPr/>
            <p:nvPr/>
          </p:nvSpPr>
          <p:spPr>
            <a:xfrm>
              <a:off x="8775293" y="4099584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55427"/>
                </a:gs>
                <a:gs pos="100000">
                  <a:srgbClr val="F3312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5FB003-2F52-2711-24B4-20F00846303B}"/>
                </a:ext>
              </a:extLst>
            </p:cNvPr>
            <p:cNvSpPr txBox="1"/>
            <p:nvPr/>
          </p:nvSpPr>
          <p:spPr>
            <a:xfrm>
              <a:off x="9101380" y="4484092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Atlantic Southeast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221E010-4015-4CDD-7BCD-A7503541E59F}"/>
                </a:ext>
              </a:extLst>
            </p:cNvPr>
            <p:cNvSpPr/>
            <p:nvPr/>
          </p:nvSpPr>
          <p:spPr>
            <a:xfrm>
              <a:off x="8775293" y="4481170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27EBE2"/>
                </a:gs>
                <a:gs pos="100000">
                  <a:srgbClr val="2AB2D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F54EF-26A8-A610-80FC-CF526553B680}"/>
                </a:ext>
              </a:extLst>
            </p:cNvPr>
            <p:cNvSpPr txBox="1"/>
            <p:nvPr/>
          </p:nvSpPr>
          <p:spPr>
            <a:xfrm>
              <a:off x="9101380" y="4861047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Allegiant Air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4B640CF5-7FD3-9BFF-B6E1-C4C47D064296}"/>
                </a:ext>
              </a:extLst>
            </p:cNvPr>
            <p:cNvSpPr/>
            <p:nvPr/>
          </p:nvSpPr>
          <p:spPr>
            <a:xfrm>
              <a:off x="8775293" y="4858125"/>
              <a:ext cx="326087" cy="326087"/>
            </a:xfrm>
            <a:prstGeom prst="roundRect">
              <a:avLst/>
            </a:prstGeom>
            <a:gradFill flip="none" rotWithShape="1">
              <a:gsLst>
                <a:gs pos="52000">
                  <a:srgbClr val="F28BC9"/>
                </a:gs>
                <a:gs pos="0">
                  <a:schemeClr val="accent6">
                    <a:lumMod val="20000"/>
                    <a:lumOff val="80000"/>
                  </a:schemeClr>
                </a:gs>
                <a:gs pos="0">
                  <a:srgbClr val="ECADCE"/>
                </a:gs>
                <a:gs pos="100000">
                  <a:srgbClr val="FF35B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67DF2D70-6343-49CD-9690-C963AA9B5192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5" name="Google Shape;307;p42">
            <a:extLst>
              <a:ext uri="{FF2B5EF4-FFF2-40B4-BE49-F238E27FC236}">
                <a16:creationId xmlns:a16="http://schemas.microsoft.com/office/drawing/2014/main" id="{675B6196-2932-E864-69E9-025175EEAE78}"/>
              </a:ext>
            </a:extLst>
          </p:cNvPr>
          <p:cNvSpPr txBox="1"/>
          <p:nvPr/>
        </p:nvSpPr>
        <p:spPr>
          <a:xfrm>
            <a:off x="3464994" y="732543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LOAD FACTOR % BASED ON CARRIER NAME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022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FEE839-1AD7-BAAE-3E91-CE6B02380C08}"/>
              </a:ext>
            </a:extLst>
          </p:cNvPr>
          <p:cNvGrpSpPr/>
          <p:nvPr/>
        </p:nvGrpSpPr>
        <p:grpSpPr>
          <a:xfrm>
            <a:off x="8930358" y="2038990"/>
            <a:ext cx="2942864" cy="3737440"/>
            <a:chOff x="8775293" y="1462161"/>
            <a:chExt cx="2942864" cy="3737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37B799-5BCB-2450-D91A-78BD3913C7EA}"/>
                </a:ext>
              </a:extLst>
            </p:cNvPr>
            <p:cNvSpPr txBox="1"/>
            <p:nvPr/>
          </p:nvSpPr>
          <p:spPr>
            <a:xfrm>
              <a:off x="9101380" y="1465083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Delta Airlines Inc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1D370C6-319C-44BD-2D92-3D541CCE33D4}"/>
                </a:ext>
              </a:extLst>
            </p:cNvPr>
            <p:cNvSpPr/>
            <p:nvPr/>
          </p:nvSpPr>
          <p:spPr>
            <a:xfrm>
              <a:off x="8775293" y="1462161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40CC96"/>
                </a:gs>
                <a:gs pos="100000">
                  <a:srgbClr val="69FB83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444C01-2778-0004-41E0-18025B0D069A}"/>
                </a:ext>
              </a:extLst>
            </p:cNvPr>
            <p:cNvSpPr txBox="1"/>
            <p:nvPr/>
          </p:nvSpPr>
          <p:spPr>
            <a:xfrm>
              <a:off x="9101380" y="1842038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Southwest Airlines Co.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38DEEEC-A0FB-1CD0-E2D2-9181104F2B84}"/>
                </a:ext>
              </a:extLst>
            </p:cNvPr>
            <p:cNvSpPr/>
            <p:nvPr/>
          </p:nvSpPr>
          <p:spPr>
            <a:xfrm>
              <a:off x="8775293" y="1839116"/>
              <a:ext cx="326087" cy="326087"/>
            </a:xfrm>
            <a:prstGeom prst="roundRect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324BE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F8593-C492-6F31-EB45-6C84817D2C3B}"/>
                </a:ext>
              </a:extLst>
            </p:cNvPr>
            <p:cNvSpPr txBox="1"/>
            <p:nvPr/>
          </p:nvSpPr>
          <p:spPr>
            <a:xfrm>
              <a:off x="9101380" y="2218993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Continental Air 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3A41818-B5A6-218B-080B-921D1ECB9F31}"/>
                </a:ext>
              </a:extLst>
            </p:cNvPr>
            <p:cNvSpPr/>
            <p:nvPr/>
          </p:nvSpPr>
          <p:spPr>
            <a:xfrm>
              <a:off x="8775293" y="2216071"/>
              <a:ext cx="326087" cy="326087"/>
            </a:xfrm>
            <a:prstGeom prst="roundRect">
              <a:avLst/>
            </a:prstGeom>
            <a:gradFill flip="none" rotWithShape="1">
              <a:gsLst>
                <a:gs pos="44000">
                  <a:srgbClr val="951A98"/>
                </a:gs>
                <a:gs pos="0">
                  <a:srgbClr val="270E6F"/>
                </a:gs>
                <a:gs pos="100000">
                  <a:srgbClr val="FF35BB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D5C296-D149-9763-C33D-585D4F775EC9}"/>
                </a:ext>
              </a:extLst>
            </p:cNvPr>
            <p:cNvSpPr txBox="1"/>
            <p:nvPr/>
          </p:nvSpPr>
          <p:spPr>
            <a:xfrm>
              <a:off x="9101380" y="2600579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US Airways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5E48E85-5AED-7E6D-E55D-5171D9D09889}"/>
                </a:ext>
              </a:extLst>
            </p:cNvPr>
            <p:cNvSpPr/>
            <p:nvPr/>
          </p:nvSpPr>
          <p:spPr>
            <a:xfrm>
              <a:off x="8775293" y="2597657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92D05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E364AB-5191-719B-CF66-C441BB5E4749}"/>
                </a:ext>
              </a:extLst>
            </p:cNvPr>
            <p:cNvSpPr txBox="1"/>
            <p:nvPr/>
          </p:nvSpPr>
          <p:spPr>
            <a:xfrm>
              <a:off x="9101380" y="2977534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SkyWest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73DA43C-B369-06EE-EAEF-7B9D1A5CAC0B}"/>
                </a:ext>
              </a:extLst>
            </p:cNvPr>
            <p:cNvSpPr/>
            <p:nvPr/>
          </p:nvSpPr>
          <p:spPr>
            <a:xfrm>
              <a:off x="8775293" y="2974612"/>
              <a:ext cx="326087" cy="326087"/>
            </a:xfrm>
            <a:prstGeom prst="roundRect">
              <a:avLst/>
            </a:prstGeom>
            <a:gradFill flip="none" rotWithShape="1">
              <a:gsLst>
                <a:gs pos="19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658B0C-4021-96E7-09BB-4E5DD7352412}"/>
                </a:ext>
              </a:extLst>
            </p:cNvPr>
            <p:cNvSpPr txBox="1"/>
            <p:nvPr/>
          </p:nvSpPr>
          <p:spPr>
            <a:xfrm>
              <a:off x="9101380" y="334859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American Eagle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CFB1713-37D9-A64D-90FC-F5ED6714EBC1}"/>
                </a:ext>
              </a:extLst>
            </p:cNvPr>
            <p:cNvSpPr/>
            <p:nvPr/>
          </p:nvSpPr>
          <p:spPr>
            <a:xfrm>
              <a:off x="8775293" y="3345674"/>
              <a:ext cx="326087" cy="326087"/>
            </a:xfrm>
            <a:prstGeom prst="roundRect">
              <a:avLst/>
            </a:prstGeom>
            <a:gradFill flip="none" rotWithShape="1">
              <a:gsLst>
                <a:gs pos="77000">
                  <a:srgbClr val="F99C17"/>
                </a:gs>
                <a:gs pos="0">
                  <a:srgbClr val="FFFF00"/>
                </a:gs>
                <a:gs pos="100000">
                  <a:srgbClr val="F5542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5A692D-65C7-2285-C1AD-FFB43B43FB44}"/>
                </a:ext>
              </a:extLst>
            </p:cNvPr>
            <p:cNvSpPr txBox="1"/>
            <p:nvPr/>
          </p:nvSpPr>
          <p:spPr>
            <a:xfrm>
              <a:off x="9101380" y="3725551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ExpressJet Airlines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35B4122-7C01-729F-4100-45C0DE5BF788}"/>
                </a:ext>
              </a:extLst>
            </p:cNvPr>
            <p:cNvSpPr/>
            <p:nvPr/>
          </p:nvSpPr>
          <p:spPr>
            <a:xfrm>
              <a:off x="8775293" y="3722629"/>
              <a:ext cx="326087" cy="326087"/>
            </a:xfrm>
            <a:prstGeom prst="roundRect">
              <a:avLst/>
            </a:prstGeom>
            <a:gradFill flip="none" rotWithShape="1">
              <a:gsLst>
                <a:gs pos="68000">
                  <a:srgbClr val="715CE5"/>
                </a:gs>
                <a:gs pos="13000">
                  <a:srgbClr val="493490"/>
                </a:gs>
                <a:gs pos="0">
                  <a:srgbClr val="432E83"/>
                </a:gs>
                <a:gs pos="100000">
                  <a:srgbClr val="7964F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D3A87C-7D39-4737-93AF-89C3CC87F2B7}"/>
                </a:ext>
              </a:extLst>
            </p:cNvPr>
            <p:cNvSpPr txBox="1"/>
            <p:nvPr/>
          </p:nvSpPr>
          <p:spPr>
            <a:xfrm>
              <a:off x="9101380" y="4102506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Comair Inc.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2C26BEF-B685-0C63-715E-5D49FE5B18AC}"/>
                </a:ext>
              </a:extLst>
            </p:cNvPr>
            <p:cNvSpPr/>
            <p:nvPr/>
          </p:nvSpPr>
          <p:spPr>
            <a:xfrm>
              <a:off x="8775293" y="4099584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F55427"/>
                </a:gs>
                <a:gs pos="100000">
                  <a:srgbClr val="F3312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F7AB2F-E556-C78C-0372-3E707BE7ECFD}"/>
                </a:ext>
              </a:extLst>
            </p:cNvPr>
            <p:cNvSpPr txBox="1"/>
            <p:nvPr/>
          </p:nvSpPr>
          <p:spPr>
            <a:xfrm>
              <a:off x="9101380" y="4484092"/>
              <a:ext cx="2616777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Atlantic Southeast Airlines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F2DFFA7-A681-AB87-557E-792C14A0F706}"/>
                </a:ext>
              </a:extLst>
            </p:cNvPr>
            <p:cNvSpPr/>
            <p:nvPr/>
          </p:nvSpPr>
          <p:spPr>
            <a:xfrm>
              <a:off x="8775293" y="4481170"/>
              <a:ext cx="326087" cy="326087"/>
            </a:xfrm>
            <a:prstGeom prst="roundRect">
              <a:avLst/>
            </a:prstGeom>
            <a:gradFill flip="none" rotWithShape="1">
              <a:gsLst>
                <a:gs pos="0">
                  <a:srgbClr val="27EBE2"/>
                </a:gs>
                <a:gs pos="100000">
                  <a:srgbClr val="2AB2D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2DDA62-1C13-CF2E-E05E-5E5A2B5B80D2}"/>
                </a:ext>
              </a:extLst>
            </p:cNvPr>
            <p:cNvSpPr txBox="1"/>
            <p:nvPr/>
          </p:nvSpPr>
          <p:spPr>
            <a:xfrm>
              <a:off x="9101380" y="4861047"/>
              <a:ext cx="2193035" cy="338554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Allegiant Air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6CA28E-3517-560C-2F7D-E36B81A0A2E1}"/>
                </a:ext>
              </a:extLst>
            </p:cNvPr>
            <p:cNvSpPr/>
            <p:nvPr/>
          </p:nvSpPr>
          <p:spPr>
            <a:xfrm>
              <a:off x="8775293" y="4858125"/>
              <a:ext cx="326087" cy="326087"/>
            </a:xfrm>
            <a:prstGeom prst="roundRect">
              <a:avLst/>
            </a:prstGeom>
            <a:gradFill flip="none" rotWithShape="1">
              <a:gsLst>
                <a:gs pos="52000">
                  <a:srgbClr val="F28BC9"/>
                </a:gs>
                <a:gs pos="0">
                  <a:schemeClr val="accent6">
                    <a:lumMod val="20000"/>
                    <a:lumOff val="80000"/>
                  </a:schemeClr>
                </a:gs>
                <a:gs pos="0">
                  <a:srgbClr val="ECADCE"/>
                </a:gs>
                <a:gs pos="100000">
                  <a:srgbClr val="FF35B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1059A0A-643A-1DEF-FF60-7B2A56137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0284046"/>
              </p:ext>
            </p:extLst>
          </p:nvPr>
        </p:nvGraphicFramePr>
        <p:xfrm>
          <a:off x="2770660" y="1341827"/>
          <a:ext cx="5713975" cy="507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347B4A-8FC4-A581-A24C-C4B5EB0D859C}"/>
              </a:ext>
            </a:extLst>
          </p:cNvPr>
          <p:cNvSpPr txBox="1"/>
          <p:nvPr/>
        </p:nvSpPr>
        <p:spPr>
          <a:xfrm>
            <a:off x="180896" y="2292479"/>
            <a:ext cx="2976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Delta Airlines leads (19.60%), closely followed by Southwest (18.92%).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Carriers like Comair, </a:t>
            </a:r>
            <a:r>
              <a:rPr lang="en-IN" dirty="0">
                <a:solidFill>
                  <a:schemeClr val="bg1"/>
                </a:solidFill>
              </a:rPr>
              <a:t>Atlantic Southeast, Allegiant Air Airlines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  <a:latin typeface=""/>
              </a:rPr>
              <a:t>contribute the least.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Load efficiency gap among carriers.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6" name="Google Shape;307;p42">
            <a:extLst>
              <a:ext uri="{FF2B5EF4-FFF2-40B4-BE49-F238E27FC236}">
                <a16:creationId xmlns:a16="http://schemas.microsoft.com/office/drawing/2014/main" id="{5481B937-2BEC-0B47-79AB-3C99ECE224A5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7" name="Google Shape;307;p42">
            <a:extLst>
              <a:ext uri="{FF2B5EF4-FFF2-40B4-BE49-F238E27FC236}">
                <a16:creationId xmlns:a16="http://schemas.microsoft.com/office/drawing/2014/main" id="{F40FE7BC-DCCD-CB21-B338-A0891247FC09}"/>
              </a:ext>
            </a:extLst>
          </p:cNvPr>
          <p:cNvSpPr txBox="1"/>
          <p:nvPr/>
        </p:nvSpPr>
        <p:spPr>
          <a:xfrm>
            <a:off x="3464994" y="732543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LOAD FACTOR % BASED ON CARRIER NAME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97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366668"/>
              </p:ext>
            </p:extLst>
          </p:nvPr>
        </p:nvGraphicFramePr>
        <p:xfrm>
          <a:off x="846377" y="1525118"/>
          <a:ext cx="7814297" cy="484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19835D-3C3B-06FF-497C-C44534D0B3EC}"/>
              </a:ext>
            </a:extLst>
          </p:cNvPr>
          <p:cNvSpPr txBox="1"/>
          <p:nvPr/>
        </p:nvSpPr>
        <p:spPr>
          <a:xfrm>
            <a:off x="8739118" y="2136338"/>
            <a:ext cx="3179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Delta (8,271) and Southwest (8,019) dominate.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ExpressJet and FedEx also in the top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Distribution shows presence of both commercial and logistics carriers..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E5FEC843-238C-2E7C-0D1E-7D3112B88140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07959204-CBF3-A2EE-0A9C-2C18F75CA563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TOP 10 CARRIERS BASED OF PASSENGERS PREFERENCE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347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5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6067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B00-00001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206531"/>
              </p:ext>
            </p:extLst>
          </p:nvPr>
        </p:nvGraphicFramePr>
        <p:xfrm>
          <a:off x="737419" y="1651819"/>
          <a:ext cx="7306201" cy="46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Doughnut 2">
            <a:extLst>
              <a:ext uri="{FF2B5EF4-FFF2-40B4-BE49-F238E27FC236}">
                <a16:creationId xmlns:a16="http://schemas.microsoft.com/office/drawing/2014/main" id="{05B59CFE-537C-CA48-1EB7-B7B8CA176F0E}"/>
              </a:ext>
            </a:extLst>
          </p:cNvPr>
          <p:cNvSpPr/>
          <p:nvPr/>
        </p:nvSpPr>
        <p:spPr>
          <a:xfrm rot="10800000">
            <a:off x="-3956706" y="2109224"/>
            <a:ext cx="3240000" cy="3240000"/>
          </a:xfrm>
          <a:prstGeom prst="donut">
            <a:avLst/>
          </a:pr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034A4E-F97E-6D75-12AF-21303E67CF8E}"/>
              </a:ext>
            </a:extLst>
          </p:cNvPr>
          <p:cNvSpPr/>
          <p:nvPr/>
        </p:nvSpPr>
        <p:spPr>
          <a:xfrm rot="12140182">
            <a:off x="-3956706" y="2109224"/>
            <a:ext cx="3240000" cy="3240000"/>
          </a:xfrm>
          <a:prstGeom prst="blockArc">
            <a:avLst>
              <a:gd name="adj1" fmla="val 15000509"/>
              <a:gd name="adj2" fmla="val 0"/>
              <a:gd name="adj3" fmla="val 25000"/>
            </a:avLst>
          </a:prstGeom>
          <a:gradFill>
            <a:gsLst>
              <a:gs pos="0">
                <a:srgbClr val="CE0C64"/>
              </a:gs>
              <a:gs pos="60000">
                <a:srgbClr val="FE99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AF1048E-B45C-71CC-A0C9-84FA004F050D}"/>
              </a:ext>
            </a:extLst>
          </p:cNvPr>
          <p:cNvSpPr/>
          <p:nvPr/>
        </p:nvSpPr>
        <p:spPr>
          <a:xfrm rot="10800000">
            <a:off x="-3963677" y="2109222"/>
            <a:ext cx="1620000" cy="3240000"/>
          </a:xfrm>
          <a:custGeom>
            <a:avLst/>
            <a:gdLst>
              <a:gd name="connsiteX0" fmla="*/ 0 w 1620000"/>
              <a:gd name="connsiteY0" fmla="*/ 0 h 3240000"/>
              <a:gd name="connsiteX1" fmla="*/ 1620000 w 1620000"/>
              <a:gd name="connsiteY1" fmla="*/ 1620000 h 3240000"/>
              <a:gd name="connsiteX2" fmla="*/ 0 w 1620000"/>
              <a:gd name="connsiteY2" fmla="*/ 3240000 h 3240000"/>
              <a:gd name="connsiteX3" fmla="*/ 0 w 1620000"/>
              <a:gd name="connsiteY3" fmla="*/ 2430000 h 3240000"/>
              <a:gd name="connsiteX4" fmla="*/ 810000 w 1620000"/>
              <a:gd name="connsiteY4" fmla="*/ 1620000 h 3240000"/>
              <a:gd name="connsiteX5" fmla="*/ 0 w 1620000"/>
              <a:gd name="connsiteY5" fmla="*/ 81000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0000" h="3240000">
                <a:moveTo>
                  <a:pt x="0" y="0"/>
                </a:moveTo>
                <a:cubicBezTo>
                  <a:pt x="894701" y="0"/>
                  <a:pt x="1620000" y="725299"/>
                  <a:pt x="1620000" y="1620000"/>
                </a:cubicBezTo>
                <a:cubicBezTo>
                  <a:pt x="1620000" y="2514701"/>
                  <a:pt x="894701" y="3240000"/>
                  <a:pt x="0" y="3240000"/>
                </a:cubicBezTo>
                <a:lnTo>
                  <a:pt x="0" y="2430000"/>
                </a:lnTo>
                <a:cubicBezTo>
                  <a:pt x="447351" y="2430000"/>
                  <a:pt x="810000" y="2067351"/>
                  <a:pt x="810000" y="1620000"/>
                </a:cubicBezTo>
                <a:cubicBezTo>
                  <a:pt x="810000" y="1172649"/>
                  <a:pt x="447351" y="810000"/>
                  <a:pt x="0" y="810000"/>
                </a:cubicBezTo>
                <a:close/>
              </a:path>
            </a:pathLst>
          </a:cu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C9E28-BF16-FE33-5A77-B1E5727D6DF9}"/>
              </a:ext>
            </a:extLst>
          </p:cNvPr>
          <p:cNvSpPr txBox="1"/>
          <p:nvPr/>
        </p:nvSpPr>
        <p:spPr>
          <a:xfrm>
            <a:off x="8739118" y="2136338"/>
            <a:ext cx="3179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Chicago–Detroit is the most travelled route (95 flights).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Washington DC and Atlanta are highly active hubs.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Strong presence of short-haul business corridors.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Google Shape;307;p42">
            <a:extLst>
              <a:ext uri="{FF2B5EF4-FFF2-40B4-BE49-F238E27FC236}">
                <a16:creationId xmlns:a16="http://schemas.microsoft.com/office/drawing/2014/main" id="{F7D7CB06-092C-30CD-581C-0DDCD3A03B09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697489D1-F468-A616-112E-0BDECDCE0DE7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TOP ROUTES BASED ON NUMBER OF FLIGHTS</a:t>
            </a:r>
          </a:p>
        </p:txBody>
      </p:sp>
    </p:spTree>
    <p:extLst>
      <p:ext uri="{BB962C8B-B14F-4D97-AF65-F5344CB8AC3E}">
        <p14:creationId xmlns:p14="http://schemas.microsoft.com/office/powerpoint/2010/main" val="3305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7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-16590" y="-16891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2AE2EA3B-3380-3DF3-14A9-82D2F1FCCFB9}"/>
              </a:ext>
            </a:extLst>
          </p:cNvPr>
          <p:cNvSpPr/>
          <p:nvPr/>
        </p:nvSpPr>
        <p:spPr>
          <a:xfrm>
            <a:off x="1828959" y="2109224"/>
            <a:ext cx="3240000" cy="3240000"/>
          </a:xfrm>
          <a:prstGeom prst="donut">
            <a:avLst/>
          </a:pr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633E06C3-4DB9-774A-D7D9-6D8B1FEEA64A}"/>
              </a:ext>
            </a:extLst>
          </p:cNvPr>
          <p:cNvSpPr/>
          <p:nvPr/>
        </p:nvSpPr>
        <p:spPr>
          <a:xfrm rot="1680814">
            <a:off x="1828959" y="2109224"/>
            <a:ext cx="3240000" cy="3240000"/>
          </a:xfrm>
          <a:prstGeom prst="blockArc">
            <a:avLst>
              <a:gd name="adj1" fmla="val 15000509"/>
              <a:gd name="adj2" fmla="val 0"/>
              <a:gd name="adj3" fmla="val 25000"/>
            </a:avLst>
          </a:prstGeom>
          <a:gradFill>
            <a:gsLst>
              <a:gs pos="0">
                <a:srgbClr val="CE0C64"/>
              </a:gs>
              <a:gs pos="60000">
                <a:srgbClr val="FE99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BF5207-8914-F54C-E4E0-60ED20E49DA7}"/>
              </a:ext>
            </a:extLst>
          </p:cNvPr>
          <p:cNvSpPr/>
          <p:nvPr/>
        </p:nvSpPr>
        <p:spPr>
          <a:xfrm>
            <a:off x="3448959" y="2109224"/>
            <a:ext cx="1620000" cy="3240000"/>
          </a:xfrm>
          <a:custGeom>
            <a:avLst/>
            <a:gdLst>
              <a:gd name="connsiteX0" fmla="*/ 0 w 1620000"/>
              <a:gd name="connsiteY0" fmla="*/ 0 h 3240000"/>
              <a:gd name="connsiteX1" fmla="*/ 1620000 w 1620000"/>
              <a:gd name="connsiteY1" fmla="*/ 1620000 h 3240000"/>
              <a:gd name="connsiteX2" fmla="*/ 0 w 1620000"/>
              <a:gd name="connsiteY2" fmla="*/ 3240000 h 3240000"/>
              <a:gd name="connsiteX3" fmla="*/ 0 w 1620000"/>
              <a:gd name="connsiteY3" fmla="*/ 2430000 h 3240000"/>
              <a:gd name="connsiteX4" fmla="*/ 810000 w 1620000"/>
              <a:gd name="connsiteY4" fmla="*/ 1620000 h 3240000"/>
              <a:gd name="connsiteX5" fmla="*/ 0 w 1620000"/>
              <a:gd name="connsiteY5" fmla="*/ 81000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0000" h="3240000">
                <a:moveTo>
                  <a:pt x="0" y="0"/>
                </a:moveTo>
                <a:cubicBezTo>
                  <a:pt x="894701" y="0"/>
                  <a:pt x="1620000" y="725299"/>
                  <a:pt x="1620000" y="1620000"/>
                </a:cubicBezTo>
                <a:cubicBezTo>
                  <a:pt x="1620000" y="2514701"/>
                  <a:pt x="894701" y="3240000"/>
                  <a:pt x="0" y="3240000"/>
                </a:cubicBezTo>
                <a:lnTo>
                  <a:pt x="0" y="2430000"/>
                </a:lnTo>
                <a:cubicBezTo>
                  <a:pt x="447351" y="2430000"/>
                  <a:pt x="810000" y="2067351"/>
                  <a:pt x="810000" y="1620000"/>
                </a:cubicBezTo>
                <a:cubicBezTo>
                  <a:pt x="810000" y="1172649"/>
                  <a:pt x="447351" y="810000"/>
                  <a:pt x="0" y="810000"/>
                </a:cubicBezTo>
                <a:close/>
              </a:path>
            </a:pathLst>
          </a:cu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B7CEA-737A-5B1C-72C6-BC4F0819CE40}"/>
              </a:ext>
            </a:extLst>
          </p:cNvPr>
          <p:cNvSpPr txBox="1"/>
          <p:nvPr/>
        </p:nvSpPr>
        <p:spPr>
          <a:xfrm>
            <a:off x="12451196" y="2136339"/>
            <a:ext cx="31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Weekdays contribute to 71.18% of total load factor.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Weekend travel accounts for only 28.82%.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Demand significantly skews towards weekday flights.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Google Shape;307;p42">
            <a:extLst>
              <a:ext uri="{FF2B5EF4-FFF2-40B4-BE49-F238E27FC236}">
                <a16:creationId xmlns:a16="http://schemas.microsoft.com/office/drawing/2014/main" id="{BADD8F22-09B4-EEE5-71C2-4082D97B1C62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0" name="Google Shape;307;p42">
            <a:extLst>
              <a:ext uri="{FF2B5EF4-FFF2-40B4-BE49-F238E27FC236}">
                <a16:creationId xmlns:a16="http://schemas.microsoft.com/office/drawing/2014/main" id="{82A2DF50-FFE8-2CF7-D7EE-DDE3EF735E82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WEEKENDS VS WEEKDAYS LOAD FACTOR%</a:t>
            </a:r>
          </a:p>
        </p:txBody>
      </p:sp>
    </p:spTree>
    <p:extLst>
      <p:ext uri="{BB962C8B-B14F-4D97-AF65-F5344CB8AC3E}">
        <p14:creationId xmlns:p14="http://schemas.microsoft.com/office/powerpoint/2010/main" val="38357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910570" y="445262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895600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188443" y="44526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6736692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9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E9A982-8609-59D7-F113-B1908F5D76E0}"/>
              </a:ext>
            </a:extLst>
          </p:cNvPr>
          <p:cNvGrpSpPr/>
          <p:nvPr/>
        </p:nvGrpSpPr>
        <p:grpSpPr>
          <a:xfrm>
            <a:off x="4990384" y="4422371"/>
            <a:ext cx="2900274" cy="1119362"/>
            <a:chOff x="4990384" y="4422371"/>
            <a:chExt cx="2900274" cy="1119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5EC982-D430-C7F0-DE5B-CD694D825411}"/>
                </a:ext>
              </a:extLst>
            </p:cNvPr>
            <p:cNvGrpSpPr/>
            <p:nvPr/>
          </p:nvGrpSpPr>
          <p:grpSpPr>
            <a:xfrm>
              <a:off x="4990384" y="4422371"/>
              <a:ext cx="2878665" cy="783971"/>
              <a:chOff x="4990384" y="4422371"/>
              <a:chExt cx="2878665" cy="783971"/>
            </a:xfrm>
          </p:grpSpPr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DC8268A9-51A0-05EE-09FB-28D8B0570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384" y="4422371"/>
                <a:ext cx="1296116" cy="783971"/>
              </a:xfrm>
              <a:prstGeom prst="bentConnector3">
                <a:avLst>
                  <a:gd name="adj1" fmla="val 10236"/>
                </a:avLst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97EDD4-9E58-16AE-A8B5-F3352511A35C}"/>
                  </a:ext>
                </a:extLst>
              </p:cNvPr>
              <p:cNvSpPr txBox="1"/>
              <p:nvPr/>
            </p:nvSpPr>
            <p:spPr>
              <a:xfrm>
                <a:off x="6286500" y="4688639"/>
                <a:ext cx="1582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WEEKDAYS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0D4DEB-09A3-8C64-D653-87675D4CD5BA}"/>
                </a:ext>
              </a:extLst>
            </p:cNvPr>
            <p:cNvSpPr txBox="1"/>
            <p:nvPr/>
          </p:nvSpPr>
          <p:spPr>
            <a:xfrm>
              <a:off x="6264892" y="5018513"/>
              <a:ext cx="1625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Montserrat ExtraBold" pitchFamily="2" charset="77"/>
                </a:rPr>
                <a:t>71.18%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6EF2E5-5FDB-5D0C-5E07-5EEFBEAD92BF}"/>
              </a:ext>
            </a:extLst>
          </p:cNvPr>
          <p:cNvGrpSpPr/>
          <p:nvPr/>
        </p:nvGrpSpPr>
        <p:grpSpPr>
          <a:xfrm>
            <a:off x="369239" y="1743187"/>
            <a:ext cx="2708530" cy="1176228"/>
            <a:chOff x="369239" y="1743187"/>
            <a:chExt cx="2708530" cy="1176228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76A83C28-C222-819E-49F7-C74812C951E3}"/>
                </a:ext>
              </a:extLst>
            </p:cNvPr>
            <p:cNvCxnSpPr>
              <a:cxnSpLocks/>
            </p:cNvCxnSpPr>
            <p:nvPr/>
          </p:nvCxnSpPr>
          <p:spPr>
            <a:xfrm>
              <a:off x="2013859" y="2109223"/>
              <a:ext cx="1063910" cy="810192"/>
            </a:xfrm>
            <a:prstGeom prst="bentConnector3">
              <a:avLst>
                <a:gd name="adj1" fmla="val 79373"/>
              </a:avLst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DA3DB1-02C3-2454-CA6E-8583027FF8B5}"/>
                </a:ext>
              </a:extLst>
            </p:cNvPr>
            <p:cNvSpPr txBox="1"/>
            <p:nvPr/>
          </p:nvSpPr>
          <p:spPr>
            <a:xfrm>
              <a:off x="369240" y="1743187"/>
              <a:ext cx="16257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WEEKENDS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CD7964-E5E9-19E5-985D-25A23C9FACBD}"/>
                </a:ext>
              </a:extLst>
            </p:cNvPr>
            <p:cNvSpPr txBox="1"/>
            <p:nvPr/>
          </p:nvSpPr>
          <p:spPr>
            <a:xfrm>
              <a:off x="369239" y="2109221"/>
              <a:ext cx="1625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Montserrat ExtraBold" pitchFamily="2" charset="77"/>
                </a:rPr>
                <a:t>28.82%</a:t>
              </a:r>
            </a:p>
          </p:txBody>
        </p:sp>
      </p:grpSp>
      <p:sp>
        <p:nvSpPr>
          <p:cNvPr id="3" name="Doughnut 2">
            <a:extLst>
              <a:ext uri="{FF2B5EF4-FFF2-40B4-BE49-F238E27FC236}">
                <a16:creationId xmlns:a16="http://schemas.microsoft.com/office/drawing/2014/main" id="{2AE2EA3B-3380-3DF3-14A9-82D2F1FCCFB9}"/>
              </a:ext>
            </a:extLst>
          </p:cNvPr>
          <p:cNvSpPr/>
          <p:nvPr/>
        </p:nvSpPr>
        <p:spPr>
          <a:xfrm>
            <a:off x="2343314" y="2109223"/>
            <a:ext cx="3240000" cy="3240000"/>
          </a:xfrm>
          <a:prstGeom prst="donut">
            <a:avLst/>
          </a:pr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633E06C3-4DB9-774A-D7D9-6D8B1FEEA64A}"/>
              </a:ext>
            </a:extLst>
          </p:cNvPr>
          <p:cNvSpPr/>
          <p:nvPr/>
        </p:nvSpPr>
        <p:spPr>
          <a:xfrm rot="16200000">
            <a:off x="2343314" y="2109223"/>
            <a:ext cx="3240000" cy="3240000"/>
          </a:xfrm>
          <a:prstGeom prst="blockArc">
            <a:avLst>
              <a:gd name="adj1" fmla="val 15000509"/>
              <a:gd name="adj2" fmla="val 0"/>
              <a:gd name="adj3" fmla="val 25000"/>
            </a:avLst>
          </a:prstGeom>
          <a:gradFill flip="none" rotWithShape="1">
            <a:gsLst>
              <a:gs pos="100000">
                <a:srgbClr val="CE0C64"/>
              </a:gs>
              <a:gs pos="35000">
                <a:srgbClr val="FE9912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BF5207-8914-F54C-E4E0-60ED20E49DA7}"/>
              </a:ext>
            </a:extLst>
          </p:cNvPr>
          <p:cNvSpPr/>
          <p:nvPr/>
        </p:nvSpPr>
        <p:spPr>
          <a:xfrm>
            <a:off x="3963315" y="2109221"/>
            <a:ext cx="1620000" cy="3240000"/>
          </a:xfrm>
          <a:custGeom>
            <a:avLst/>
            <a:gdLst>
              <a:gd name="connsiteX0" fmla="*/ 0 w 1620000"/>
              <a:gd name="connsiteY0" fmla="*/ 0 h 3240000"/>
              <a:gd name="connsiteX1" fmla="*/ 1620000 w 1620000"/>
              <a:gd name="connsiteY1" fmla="*/ 1620000 h 3240000"/>
              <a:gd name="connsiteX2" fmla="*/ 0 w 1620000"/>
              <a:gd name="connsiteY2" fmla="*/ 3240000 h 3240000"/>
              <a:gd name="connsiteX3" fmla="*/ 0 w 1620000"/>
              <a:gd name="connsiteY3" fmla="*/ 2430000 h 3240000"/>
              <a:gd name="connsiteX4" fmla="*/ 810000 w 1620000"/>
              <a:gd name="connsiteY4" fmla="*/ 1620000 h 3240000"/>
              <a:gd name="connsiteX5" fmla="*/ 0 w 1620000"/>
              <a:gd name="connsiteY5" fmla="*/ 81000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0000" h="3240000">
                <a:moveTo>
                  <a:pt x="0" y="0"/>
                </a:moveTo>
                <a:cubicBezTo>
                  <a:pt x="894701" y="0"/>
                  <a:pt x="1620000" y="725299"/>
                  <a:pt x="1620000" y="1620000"/>
                </a:cubicBezTo>
                <a:cubicBezTo>
                  <a:pt x="1620000" y="2514701"/>
                  <a:pt x="894701" y="3240000"/>
                  <a:pt x="0" y="3240000"/>
                </a:cubicBezTo>
                <a:lnTo>
                  <a:pt x="0" y="2430000"/>
                </a:lnTo>
                <a:cubicBezTo>
                  <a:pt x="447351" y="2430000"/>
                  <a:pt x="810000" y="2067351"/>
                  <a:pt x="810000" y="1620000"/>
                </a:cubicBezTo>
                <a:cubicBezTo>
                  <a:pt x="810000" y="1172649"/>
                  <a:pt x="447351" y="810000"/>
                  <a:pt x="0" y="810000"/>
                </a:cubicBezTo>
                <a:close/>
              </a:path>
            </a:pathLst>
          </a:custGeom>
          <a:gradFill>
            <a:gsLst>
              <a:gs pos="10000">
                <a:srgbClr val="364EBB"/>
              </a:gs>
              <a:gs pos="32000">
                <a:srgbClr val="17A0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0BD72-605F-484F-F966-1D70852487C6}"/>
              </a:ext>
            </a:extLst>
          </p:cNvPr>
          <p:cNvSpPr txBox="1"/>
          <p:nvPr/>
        </p:nvSpPr>
        <p:spPr>
          <a:xfrm>
            <a:off x="8507838" y="2136339"/>
            <a:ext cx="31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Weekdays contribute to 71.18% of total load factor.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Weekend travel accounts for only 28.82%.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Demand significantly skews towards weekday flights.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Google Shape;307;p42">
            <a:extLst>
              <a:ext uri="{FF2B5EF4-FFF2-40B4-BE49-F238E27FC236}">
                <a16:creationId xmlns:a16="http://schemas.microsoft.com/office/drawing/2014/main" id="{4BD72C39-6BDC-6EA5-E7A5-02B31F2234C0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1" name="Google Shape;307;p42">
            <a:extLst>
              <a:ext uri="{FF2B5EF4-FFF2-40B4-BE49-F238E27FC236}">
                <a16:creationId xmlns:a16="http://schemas.microsoft.com/office/drawing/2014/main" id="{15B22BB8-6586-5448-ED66-758674EF260A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WEEKENDS VS WEEKDAYS LOAD FACTOR%</a:t>
            </a:r>
          </a:p>
        </p:txBody>
      </p:sp>
    </p:spTree>
    <p:extLst>
      <p:ext uri="{BB962C8B-B14F-4D97-AF65-F5344CB8AC3E}">
        <p14:creationId xmlns:p14="http://schemas.microsoft.com/office/powerpoint/2010/main" val="387287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6067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43F1F212-C9EA-4377-F0B2-0B8C78869F3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0348841"/>
                  </p:ext>
                </p:extLst>
              </p:nvPr>
            </p:nvGraphicFramePr>
            <p:xfrm>
              <a:off x="865819" y="1505576"/>
              <a:ext cx="7300636" cy="47952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43F1F212-C9EA-4377-F0B2-0B8C78869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819" y="1505576"/>
                <a:ext cx="7300636" cy="47952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759D2C55-A0F8-9A75-7F61-BC6D7478C5F2}"/>
              </a:ext>
            </a:extLst>
          </p:cNvPr>
          <p:cNvSpPr/>
          <p:nvPr/>
        </p:nvSpPr>
        <p:spPr>
          <a:xfrm>
            <a:off x="12333939" y="-4115588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DA4C93-C4BB-AAFC-BB6F-82A966DBC2DE}"/>
              </a:ext>
            </a:extLst>
          </p:cNvPr>
          <p:cNvSpPr/>
          <p:nvPr/>
        </p:nvSpPr>
        <p:spPr>
          <a:xfrm>
            <a:off x="16692107" y="-1252340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DC05AF-AF15-025B-6734-1AD9698784EB}"/>
              </a:ext>
            </a:extLst>
          </p:cNvPr>
          <p:cNvSpPr/>
          <p:nvPr/>
        </p:nvSpPr>
        <p:spPr>
          <a:xfrm>
            <a:off x="-1239709" y="-5346357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2E6838F-3DEF-F1EB-5EFE-DE631FF7410D}"/>
              </a:ext>
            </a:extLst>
          </p:cNvPr>
          <p:cNvSpPr/>
          <p:nvPr/>
        </p:nvSpPr>
        <p:spPr>
          <a:xfrm>
            <a:off x="14362558" y="8445888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48AD365-4BAD-5F0B-582A-D406487411F7}"/>
              </a:ext>
            </a:extLst>
          </p:cNvPr>
          <p:cNvSpPr/>
          <p:nvPr/>
        </p:nvSpPr>
        <p:spPr>
          <a:xfrm>
            <a:off x="-3667868" y="453961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5A60EB-B219-E375-8B9D-F251783EF8DE}"/>
              </a:ext>
            </a:extLst>
          </p:cNvPr>
          <p:cNvSpPr/>
          <p:nvPr/>
        </p:nvSpPr>
        <p:spPr>
          <a:xfrm>
            <a:off x="-2479417" y="8445889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5B28A-76B4-BE41-CB4D-E1B589A00FE3}"/>
              </a:ext>
            </a:extLst>
          </p:cNvPr>
          <p:cNvGrpSpPr/>
          <p:nvPr/>
        </p:nvGrpSpPr>
        <p:grpSpPr>
          <a:xfrm>
            <a:off x="-5081912" y="2036636"/>
            <a:ext cx="2673453" cy="921159"/>
            <a:chOff x="-107576" y="2036636"/>
            <a:chExt cx="2673453" cy="921159"/>
          </a:xfrm>
        </p:grpSpPr>
        <p:sp>
          <p:nvSpPr>
            <p:cNvPr id="11" name="Google Shape;294;p42">
              <a:extLst>
                <a:ext uri="{FF2B5EF4-FFF2-40B4-BE49-F238E27FC236}">
                  <a16:creationId xmlns:a16="http://schemas.microsoft.com/office/drawing/2014/main" id="{1F108833-E9A4-127D-0580-365E69DC1C97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2" name="Google Shape;321;p42">
              <a:extLst>
                <a:ext uri="{FF2B5EF4-FFF2-40B4-BE49-F238E27FC236}">
                  <a16:creationId xmlns:a16="http://schemas.microsoft.com/office/drawing/2014/main" id="{D645B020-AC7D-29E4-9954-7422F84C4E49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3" name="Google Shape;294;p42">
              <a:extLst>
                <a:ext uri="{FF2B5EF4-FFF2-40B4-BE49-F238E27FC236}">
                  <a16:creationId xmlns:a16="http://schemas.microsoft.com/office/drawing/2014/main" id="{97A7E332-4730-E014-3AD1-88C75D205818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6D9812-F0C1-8528-06C8-E55AC184983D}"/>
              </a:ext>
            </a:extLst>
          </p:cNvPr>
          <p:cNvGrpSpPr/>
          <p:nvPr/>
        </p:nvGrpSpPr>
        <p:grpSpPr>
          <a:xfrm>
            <a:off x="-10130029" y="3439254"/>
            <a:ext cx="2566800" cy="783069"/>
            <a:chOff x="1523" y="3439254"/>
            <a:chExt cx="2566800" cy="783069"/>
          </a:xfrm>
        </p:grpSpPr>
        <p:sp>
          <p:nvSpPr>
            <p:cNvPr id="15" name="Google Shape;294;p42">
              <a:extLst>
                <a:ext uri="{FF2B5EF4-FFF2-40B4-BE49-F238E27FC236}">
                  <a16:creationId xmlns:a16="http://schemas.microsoft.com/office/drawing/2014/main" id="{DB3E47FF-D918-C8CF-29C4-1355AE2C63C8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16" name="Google Shape;321;p42">
              <a:extLst>
                <a:ext uri="{FF2B5EF4-FFF2-40B4-BE49-F238E27FC236}">
                  <a16:creationId xmlns:a16="http://schemas.microsoft.com/office/drawing/2014/main" id="{7C9D8BF0-0F99-17E8-0483-BC68813EB695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7" name="Google Shape;294;p42">
              <a:extLst>
                <a:ext uri="{FF2B5EF4-FFF2-40B4-BE49-F238E27FC236}">
                  <a16:creationId xmlns:a16="http://schemas.microsoft.com/office/drawing/2014/main" id="{07DDD508-4027-A593-4666-86265D6DE96A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A2E104-071A-687C-300D-5B6E03900124}"/>
              </a:ext>
            </a:extLst>
          </p:cNvPr>
          <p:cNvGrpSpPr/>
          <p:nvPr/>
        </p:nvGrpSpPr>
        <p:grpSpPr>
          <a:xfrm>
            <a:off x="-14486838" y="4855752"/>
            <a:ext cx="2566800" cy="913306"/>
            <a:chOff x="-2742" y="4855752"/>
            <a:chExt cx="2566800" cy="913306"/>
          </a:xfrm>
        </p:grpSpPr>
        <p:sp>
          <p:nvSpPr>
            <p:cNvPr id="20" name="Google Shape;294;p42">
              <a:extLst>
                <a:ext uri="{FF2B5EF4-FFF2-40B4-BE49-F238E27FC236}">
                  <a16:creationId xmlns:a16="http://schemas.microsoft.com/office/drawing/2014/main" id="{F86C4AB7-EF24-65F0-BC4B-2273E2F8B62A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1" name="Google Shape;321;p42">
              <a:extLst>
                <a:ext uri="{FF2B5EF4-FFF2-40B4-BE49-F238E27FC236}">
                  <a16:creationId xmlns:a16="http://schemas.microsoft.com/office/drawing/2014/main" id="{69898A97-6949-8B7F-C9F2-810BE34655F9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3" name="Google Shape;294;p42">
              <a:extLst>
                <a:ext uri="{FF2B5EF4-FFF2-40B4-BE49-F238E27FC236}">
                  <a16:creationId xmlns:a16="http://schemas.microsoft.com/office/drawing/2014/main" id="{6FAC0150-4EED-828D-96D1-16039DAC9C8B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 and ExpressJet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6B24ED-FD18-BCA6-11FC-9473F958080B}"/>
              </a:ext>
            </a:extLst>
          </p:cNvPr>
          <p:cNvGrpSpPr/>
          <p:nvPr/>
        </p:nvGrpSpPr>
        <p:grpSpPr>
          <a:xfrm>
            <a:off x="-2406640" y="2041453"/>
            <a:ext cx="864000" cy="864000"/>
            <a:chOff x="2567696" y="2041453"/>
            <a:chExt cx="864000" cy="86400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0312507-DE48-EA93-E7C1-8530E7C59193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Google Shape;306;p42">
              <a:extLst>
                <a:ext uri="{FF2B5EF4-FFF2-40B4-BE49-F238E27FC236}">
                  <a16:creationId xmlns:a16="http://schemas.microsoft.com/office/drawing/2014/main" id="{37E3D0A6-0419-FFE7-771F-D9C05876E4C5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045CFC-EFDC-F177-0790-11C5C800647A}"/>
              </a:ext>
            </a:extLst>
          </p:cNvPr>
          <p:cNvGrpSpPr/>
          <p:nvPr/>
        </p:nvGrpSpPr>
        <p:grpSpPr>
          <a:xfrm>
            <a:off x="-7561410" y="3444071"/>
            <a:ext cx="864000" cy="864000"/>
            <a:chOff x="2570142" y="3444071"/>
            <a:chExt cx="864000" cy="864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7A6F23A-ADF2-8047-033C-56BC7747DDD7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Google Shape;306;p42">
              <a:extLst>
                <a:ext uri="{FF2B5EF4-FFF2-40B4-BE49-F238E27FC236}">
                  <a16:creationId xmlns:a16="http://schemas.microsoft.com/office/drawing/2014/main" id="{C03FA857-615C-067C-A531-CCE4B14D877E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EFB5C1-4442-99D5-353B-1FFB3183C124}"/>
              </a:ext>
            </a:extLst>
          </p:cNvPr>
          <p:cNvGrpSpPr/>
          <p:nvPr/>
        </p:nvGrpSpPr>
        <p:grpSpPr>
          <a:xfrm>
            <a:off x="-11918219" y="4845173"/>
            <a:ext cx="864000" cy="864000"/>
            <a:chOff x="2565877" y="4845173"/>
            <a:chExt cx="864000" cy="86400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F9C111A-9EC4-5879-7B87-54B8A661EC14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Google Shape;306;p42">
              <a:extLst>
                <a:ext uri="{FF2B5EF4-FFF2-40B4-BE49-F238E27FC236}">
                  <a16:creationId xmlns:a16="http://schemas.microsoft.com/office/drawing/2014/main" id="{ECE4F6AD-7AD0-0628-6CB7-76DF0A0ED5E8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86B0AF-C5F3-CA4E-3DD8-6DE935435C77}"/>
              </a:ext>
            </a:extLst>
          </p:cNvPr>
          <p:cNvGrpSpPr/>
          <p:nvPr/>
        </p:nvGrpSpPr>
        <p:grpSpPr>
          <a:xfrm>
            <a:off x="15725351" y="2036636"/>
            <a:ext cx="2566800" cy="783069"/>
            <a:chOff x="9653735" y="2036636"/>
            <a:chExt cx="2566800" cy="783069"/>
          </a:xfrm>
        </p:grpSpPr>
        <p:sp>
          <p:nvSpPr>
            <p:cNvPr id="34" name="Google Shape;294;p42">
              <a:extLst>
                <a:ext uri="{FF2B5EF4-FFF2-40B4-BE49-F238E27FC236}">
                  <a16:creationId xmlns:a16="http://schemas.microsoft.com/office/drawing/2014/main" id="{A367E2A6-B4F3-6311-D2ED-95B807F4C548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5" name="Google Shape;321;p42">
              <a:extLst>
                <a:ext uri="{FF2B5EF4-FFF2-40B4-BE49-F238E27FC236}">
                  <a16:creationId xmlns:a16="http://schemas.microsoft.com/office/drawing/2014/main" id="{A9542996-5DC1-0454-DDDB-7E44DBBA0110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6" name="Google Shape;294;p42">
              <a:extLst>
                <a:ext uri="{FF2B5EF4-FFF2-40B4-BE49-F238E27FC236}">
                  <a16:creationId xmlns:a16="http://schemas.microsoft.com/office/drawing/2014/main" id="{EE3990D8-69AF-01BA-0A2D-1D2FC7E7427F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5F8354-C9D5-8429-04CF-BE67CD983D5B}"/>
              </a:ext>
            </a:extLst>
          </p:cNvPr>
          <p:cNvGrpSpPr/>
          <p:nvPr/>
        </p:nvGrpSpPr>
        <p:grpSpPr>
          <a:xfrm>
            <a:off x="21942238" y="3439256"/>
            <a:ext cx="2566800" cy="956025"/>
            <a:chOff x="9652702" y="3439256"/>
            <a:chExt cx="2566800" cy="956025"/>
          </a:xfrm>
        </p:grpSpPr>
        <p:sp>
          <p:nvSpPr>
            <p:cNvPr id="38" name="Google Shape;294;p42">
              <a:extLst>
                <a:ext uri="{FF2B5EF4-FFF2-40B4-BE49-F238E27FC236}">
                  <a16:creationId xmlns:a16="http://schemas.microsoft.com/office/drawing/2014/main" id="{F645D5F6-5A4C-AF1D-7DD1-DA4489042F0C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39" name="Google Shape;321;p42">
              <a:extLst>
                <a:ext uri="{FF2B5EF4-FFF2-40B4-BE49-F238E27FC236}">
                  <a16:creationId xmlns:a16="http://schemas.microsoft.com/office/drawing/2014/main" id="{078D9672-CE32-E38B-B452-F096F37E3E01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0" name="Google Shape;294;p42">
              <a:extLst>
                <a:ext uri="{FF2B5EF4-FFF2-40B4-BE49-F238E27FC236}">
                  <a16:creationId xmlns:a16="http://schemas.microsoft.com/office/drawing/2014/main" id="{44CE7172-44E5-8A83-DD0F-D9F9995888C6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45DEA8-4B3A-D163-7FE9-FD34F00C5063}"/>
              </a:ext>
            </a:extLst>
          </p:cNvPr>
          <p:cNvGrpSpPr/>
          <p:nvPr/>
        </p:nvGrpSpPr>
        <p:grpSpPr>
          <a:xfrm>
            <a:off x="27793612" y="4855752"/>
            <a:ext cx="2566800" cy="926755"/>
            <a:chOff x="9651916" y="4855752"/>
            <a:chExt cx="2566800" cy="926755"/>
          </a:xfrm>
        </p:grpSpPr>
        <p:sp>
          <p:nvSpPr>
            <p:cNvPr id="42" name="Google Shape;294;p42">
              <a:extLst>
                <a:ext uri="{FF2B5EF4-FFF2-40B4-BE49-F238E27FC236}">
                  <a16:creationId xmlns:a16="http://schemas.microsoft.com/office/drawing/2014/main" id="{65618999-FABC-FBA9-6730-775118AC56A5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43" name="Google Shape;321;p42">
              <a:extLst>
                <a:ext uri="{FF2B5EF4-FFF2-40B4-BE49-F238E27FC236}">
                  <a16:creationId xmlns:a16="http://schemas.microsoft.com/office/drawing/2014/main" id="{3E0A7536-7A52-9BAD-B885-AB3491A2FBFA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4" name="Google Shape;294;p42">
              <a:extLst>
                <a:ext uri="{FF2B5EF4-FFF2-40B4-BE49-F238E27FC236}">
                  <a16:creationId xmlns:a16="http://schemas.microsoft.com/office/drawing/2014/main" id="{165986B9-26BB-134E-F608-085D82694467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8E6A49-1C0F-BC04-DDF3-6C850D7284E4}"/>
              </a:ext>
            </a:extLst>
          </p:cNvPr>
          <p:cNvGrpSpPr/>
          <p:nvPr/>
        </p:nvGrpSpPr>
        <p:grpSpPr>
          <a:xfrm>
            <a:off x="26915806" y="4845173"/>
            <a:ext cx="864000" cy="864000"/>
            <a:chOff x="8774110" y="4845173"/>
            <a:chExt cx="864000" cy="864000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32C8D11-F11A-2BD3-ADBD-F2B5A2BC1D76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Google Shape;306;p42">
              <a:extLst>
                <a:ext uri="{FF2B5EF4-FFF2-40B4-BE49-F238E27FC236}">
                  <a16:creationId xmlns:a16="http://schemas.microsoft.com/office/drawing/2014/main" id="{221096EC-C11D-BEB5-5A99-7C729BFE705F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ECFD6B-864F-D1EE-249A-E416B4FBA3B0}"/>
              </a:ext>
            </a:extLst>
          </p:cNvPr>
          <p:cNvGrpSpPr/>
          <p:nvPr/>
        </p:nvGrpSpPr>
        <p:grpSpPr>
          <a:xfrm>
            <a:off x="21064432" y="3444071"/>
            <a:ext cx="864000" cy="864000"/>
            <a:chOff x="8774896" y="3444071"/>
            <a:chExt cx="864000" cy="8640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04A18B9-2023-3306-FFED-61CC9D668943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Google Shape;306;p42">
              <a:extLst>
                <a:ext uri="{FF2B5EF4-FFF2-40B4-BE49-F238E27FC236}">
                  <a16:creationId xmlns:a16="http://schemas.microsoft.com/office/drawing/2014/main" id="{7EDCE395-A3D5-CE21-058F-1C437E52928F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D3A320-17A0-FC45-BABB-F1A9969D33C6}"/>
              </a:ext>
            </a:extLst>
          </p:cNvPr>
          <p:cNvGrpSpPr/>
          <p:nvPr/>
        </p:nvGrpSpPr>
        <p:grpSpPr>
          <a:xfrm>
            <a:off x="14847545" y="2041453"/>
            <a:ext cx="864000" cy="864000"/>
            <a:chOff x="8775929" y="2041453"/>
            <a:chExt cx="864000" cy="86400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A3F91CA-8B49-AC0A-DEC1-2CF3AB75ECCA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Google Shape;306;p42">
              <a:extLst>
                <a:ext uri="{FF2B5EF4-FFF2-40B4-BE49-F238E27FC236}">
                  <a16:creationId xmlns:a16="http://schemas.microsoft.com/office/drawing/2014/main" id="{0F1011E2-E3E8-7594-6DF5-523F64E2EFE5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30A8543-59E4-89AF-A2C9-91F2C7C07016}"/>
              </a:ext>
            </a:extLst>
          </p:cNvPr>
          <p:cNvSpPr txBox="1"/>
          <p:nvPr/>
        </p:nvSpPr>
        <p:spPr>
          <a:xfrm>
            <a:off x="8727227" y="2565164"/>
            <a:ext cx="33168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Over </a:t>
            </a:r>
            <a:r>
              <a:rPr lang="en-IN" b="1" dirty="0">
                <a:solidFill>
                  <a:schemeClr val="bg1"/>
                </a:solidFill>
                <a:latin typeface=""/>
              </a:rPr>
              <a:t>53.5% of flights are under 500 miles</a:t>
            </a:r>
            <a:r>
              <a:rPr lang="en-IN" dirty="0">
                <a:solidFill>
                  <a:schemeClr val="bg1"/>
                </a:solidFill>
                <a:latin typeface="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"/>
              </a:rPr>
              <a:t>500–999 mile range</a:t>
            </a:r>
            <a:r>
              <a:rPr lang="en-IN" dirty="0">
                <a:solidFill>
                  <a:schemeClr val="bg1"/>
                </a:solidFill>
                <a:latin typeface=""/>
              </a:rPr>
              <a:t> is the second most frequent.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Long-haul routes (1500+ miles) are very limited</a:t>
            </a:r>
            <a:r>
              <a:rPr lang="en-IN" dirty="0">
                <a:latin typeface="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57" name="Google Shape;307;p42">
            <a:extLst>
              <a:ext uri="{FF2B5EF4-FFF2-40B4-BE49-F238E27FC236}">
                <a16:creationId xmlns:a16="http://schemas.microsoft.com/office/drawing/2014/main" id="{17D3FEFD-0B01-46E4-D0FA-303D744AF3B6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58" name="Google Shape;307;p42">
            <a:extLst>
              <a:ext uri="{FF2B5EF4-FFF2-40B4-BE49-F238E27FC236}">
                <a16:creationId xmlns:a16="http://schemas.microsoft.com/office/drawing/2014/main" id="{E1311055-42ED-3272-CFF1-7480FD65EF92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NO. OF FLIGHTS BASED ON DISTANCE GROUP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sp>
        <p:nvSpPr>
          <p:cNvPr id="61" name="Google Shape;307;p42">
            <a:extLst>
              <a:ext uri="{FF2B5EF4-FFF2-40B4-BE49-F238E27FC236}">
                <a16:creationId xmlns:a16="http://schemas.microsoft.com/office/drawing/2014/main" id="{31C68E9E-EB52-EAF4-18C0-8B005B028F96}"/>
              </a:ext>
            </a:extLst>
          </p:cNvPr>
          <p:cNvSpPr txBox="1"/>
          <p:nvPr/>
        </p:nvSpPr>
        <p:spPr>
          <a:xfrm>
            <a:off x="3809702" y="-2806779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INSIGHTS</a:t>
            </a:r>
            <a:endParaRPr dirty="0">
              <a:sym typeface="Oswald"/>
            </a:endParaRPr>
          </a:p>
        </p:txBody>
      </p:sp>
      <p:sp>
        <p:nvSpPr>
          <p:cNvPr id="62" name="Google Shape;307;p42">
            <a:extLst>
              <a:ext uri="{FF2B5EF4-FFF2-40B4-BE49-F238E27FC236}">
                <a16:creationId xmlns:a16="http://schemas.microsoft.com/office/drawing/2014/main" id="{2767617A-71AF-3105-A701-412F1DB9864D}"/>
              </a:ext>
            </a:extLst>
          </p:cNvPr>
          <p:cNvSpPr txBox="1"/>
          <p:nvPr/>
        </p:nvSpPr>
        <p:spPr>
          <a:xfrm>
            <a:off x="2828400" y="-2346449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SUMMARY OF ANALYTICAL RESULTS</a:t>
            </a:r>
          </a:p>
        </p:txBody>
      </p:sp>
    </p:spTree>
    <p:extLst>
      <p:ext uri="{BB962C8B-B14F-4D97-AF65-F5344CB8AC3E}">
        <p14:creationId xmlns:p14="http://schemas.microsoft.com/office/powerpoint/2010/main" val="21977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E8058371-2185-11BD-92B3-191311C408FF}"/>
              </a:ext>
            </a:extLst>
          </p:cNvPr>
          <p:cNvSpPr/>
          <p:nvPr/>
        </p:nvSpPr>
        <p:spPr>
          <a:xfrm>
            <a:off x="3808902" y="3145824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3F356AE9-1581-32D9-B4AB-EE4774050345}"/>
              </a:ext>
            </a:extLst>
          </p:cNvPr>
          <p:cNvSpPr/>
          <p:nvPr/>
        </p:nvSpPr>
        <p:spPr>
          <a:xfrm>
            <a:off x="3808902" y="2138252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25875934-8B36-2544-375C-CABE02506EA2}"/>
              </a:ext>
            </a:extLst>
          </p:cNvPr>
          <p:cNvSpPr/>
          <p:nvPr/>
        </p:nvSpPr>
        <p:spPr>
          <a:xfrm>
            <a:off x="4709179" y="3665005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E61EC2CD-6D67-9F81-779A-6406DE019955}"/>
              </a:ext>
            </a:extLst>
          </p:cNvPr>
          <p:cNvSpPr/>
          <p:nvPr/>
        </p:nvSpPr>
        <p:spPr>
          <a:xfrm>
            <a:off x="5003405" y="1634466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A849B74E-97C5-3A9D-13A1-2761CCC866D4}"/>
              </a:ext>
            </a:extLst>
          </p:cNvPr>
          <p:cNvSpPr/>
          <p:nvPr/>
        </p:nvSpPr>
        <p:spPr>
          <a:xfrm>
            <a:off x="5609454" y="398604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C08038EB-D0B5-21CB-1EED-CFB4D2E094F8}"/>
              </a:ext>
            </a:extLst>
          </p:cNvPr>
          <p:cNvSpPr/>
          <p:nvPr/>
        </p:nvSpPr>
        <p:spPr>
          <a:xfrm>
            <a:off x="5903680" y="2152665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FC7CE1F-E46C-A1C7-FF3A-B4D0D3E5646F}"/>
              </a:ext>
            </a:extLst>
          </p:cNvPr>
          <p:cNvGrpSpPr/>
          <p:nvPr/>
        </p:nvGrpSpPr>
        <p:grpSpPr>
          <a:xfrm>
            <a:off x="-107576" y="2036636"/>
            <a:ext cx="2673453" cy="921159"/>
            <a:chOff x="-107576" y="2036636"/>
            <a:chExt cx="2673453" cy="921159"/>
          </a:xfrm>
        </p:grpSpPr>
        <p:sp>
          <p:nvSpPr>
            <p:cNvPr id="27" name="Google Shape;294;p42">
              <a:extLst>
                <a:ext uri="{FF2B5EF4-FFF2-40B4-BE49-F238E27FC236}">
                  <a16:creationId xmlns:a16="http://schemas.microsoft.com/office/drawing/2014/main" id="{7ACC39E8-058C-8E6B-60A7-92443B375C11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9" name="Google Shape;321;p42">
              <a:extLst>
                <a:ext uri="{FF2B5EF4-FFF2-40B4-BE49-F238E27FC236}">
                  <a16:creationId xmlns:a16="http://schemas.microsoft.com/office/drawing/2014/main" id="{8BFF1331-82FE-6A1A-B392-3A239A2C6A10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1" name="Google Shape;294;p42">
              <a:extLst>
                <a:ext uri="{FF2B5EF4-FFF2-40B4-BE49-F238E27FC236}">
                  <a16:creationId xmlns:a16="http://schemas.microsoft.com/office/drawing/2014/main" id="{5A618CF3-1D94-CAF3-2D24-52F985F983E0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AC3C77A-1AA6-881B-6122-09DAEBD30958}"/>
              </a:ext>
            </a:extLst>
          </p:cNvPr>
          <p:cNvGrpSpPr/>
          <p:nvPr/>
        </p:nvGrpSpPr>
        <p:grpSpPr>
          <a:xfrm>
            <a:off x="1523" y="3439254"/>
            <a:ext cx="2566800" cy="783069"/>
            <a:chOff x="1523" y="3439254"/>
            <a:chExt cx="2566800" cy="783069"/>
          </a:xfrm>
        </p:grpSpPr>
        <p:sp>
          <p:nvSpPr>
            <p:cNvPr id="37" name="Google Shape;294;p42">
              <a:extLst>
                <a:ext uri="{FF2B5EF4-FFF2-40B4-BE49-F238E27FC236}">
                  <a16:creationId xmlns:a16="http://schemas.microsoft.com/office/drawing/2014/main" id="{73B99190-43D2-79CB-210D-74742B732BB5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38" name="Google Shape;321;p42">
              <a:extLst>
                <a:ext uri="{FF2B5EF4-FFF2-40B4-BE49-F238E27FC236}">
                  <a16:creationId xmlns:a16="http://schemas.microsoft.com/office/drawing/2014/main" id="{57AD8F3A-CD8D-D5F6-6054-D6865D2BF663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9" name="Google Shape;294;p42">
              <a:extLst>
                <a:ext uri="{FF2B5EF4-FFF2-40B4-BE49-F238E27FC236}">
                  <a16:creationId xmlns:a16="http://schemas.microsoft.com/office/drawing/2014/main" id="{42F461E0-1D51-49D8-FC6B-5BEC0B616990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126AFB9-2B26-1739-A5AC-3F2113FDD132}"/>
              </a:ext>
            </a:extLst>
          </p:cNvPr>
          <p:cNvGrpSpPr/>
          <p:nvPr/>
        </p:nvGrpSpPr>
        <p:grpSpPr>
          <a:xfrm>
            <a:off x="-2742" y="4855752"/>
            <a:ext cx="2566800" cy="913306"/>
            <a:chOff x="-2742" y="4855752"/>
            <a:chExt cx="2566800" cy="913306"/>
          </a:xfrm>
        </p:grpSpPr>
        <p:sp>
          <p:nvSpPr>
            <p:cNvPr id="41" name="Google Shape;294;p42">
              <a:extLst>
                <a:ext uri="{FF2B5EF4-FFF2-40B4-BE49-F238E27FC236}">
                  <a16:creationId xmlns:a16="http://schemas.microsoft.com/office/drawing/2014/main" id="{720C267B-0FD4-2DFC-8B4D-8339EEFB0661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42" name="Google Shape;321;p42">
              <a:extLst>
                <a:ext uri="{FF2B5EF4-FFF2-40B4-BE49-F238E27FC236}">
                  <a16:creationId xmlns:a16="http://schemas.microsoft.com/office/drawing/2014/main" id="{4E2EA777-1B1D-D9C6-A457-7ED4464C0B71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3" name="Google Shape;294;p42">
              <a:extLst>
                <a:ext uri="{FF2B5EF4-FFF2-40B4-BE49-F238E27FC236}">
                  <a16:creationId xmlns:a16="http://schemas.microsoft.com/office/drawing/2014/main" id="{D092385B-7166-C1EA-811A-8F680C4C04FD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Comair, Allegiant etc.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3D063BD-7E58-DCB5-3E51-9E7C084D60E0}"/>
              </a:ext>
            </a:extLst>
          </p:cNvPr>
          <p:cNvGrpSpPr/>
          <p:nvPr/>
        </p:nvGrpSpPr>
        <p:grpSpPr>
          <a:xfrm>
            <a:off x="9653735" y="2036636"/>
            <a:ext cx="2566800" cy="783069"/>
            <a:chOff x="9653735" y="2036636"/>
            <a:chExt cx="2566800" cy="783069"/>
          </a:xfrm>
        </p:grpSpPr>
        <p:sp>
          <p:nvSpPr>
            <p:cNvPr id="194" name="Google Shape;294;p42">
              <a:extLst>
                <a:ext uri="{FF2B5EF4-FFF2-40B4-BE49-F238E27FC236}">
                  <a16:creationId xmlns:a16="http://schemas.microsoft.com/office/drawing/2014/main" id="{D8810A86-096C-CAF5-03F9-56B02B93EF63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95" name="Google Shape;321;p42">
              <a:extLst>
                <a:ext uri="{FF2B5EF4-FFF2-40B4-BE49-F238E27FC236}">
                  <a16:creationId xmlns:a16="http://schemas.microsoft.com/office/drawing/2014/main" id="{CF74AB89-2953-2FBE-6462-93EBD7BA4145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96" name="Google Shape;294;p42">
              <a:extLst>
                <a:ext uri="{FF2B5EF4-FFF2-40B4-BE49-F238E27FC236}">
                  <a16:creationId xmlns:a16="http://schemas.microsoft.com/office/drawing/2014/main" id="{9E742B42-951F-8D70-E9E3-08DA1CCEB7F2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E75C5A5-9F4F-21DA-1369-06EAD2B0D604}"/>
              </a:ext>
            </a:extLst>
          </p:cNvPr>
          <p:cNvGrpSpPr/>
          <p:nvPr/>
        </p:nvGrpSpPr>
        <p:grpSpPr>
          <a:xfrm>
            <a:off x="9652702" y="3439256"/>
            <a:ext cx="2566800" cy="956025"/>
            <a:chOff x="9652702" y="3439256"/>
            <a:chExt cx="2566800" cy="956025"/>
          </a:xfrm>
        </p:grpSpPr>
        <p:sp>
          <p:nvSpPr>
            <p:cNvPr id="197" name="Google Shape;294;p42">
              <a:extLst>
                <a:ext uri="{FF2B5EF4-FFF2-40B4-BE49-F238E27FC236}">
                  <a16:creationId xmlns:a16="http://schemas.microsoft.com/office/drawing/2014/main" id="{43F78BA7-F8A2-A316-3EC6-8E45E9EEF5A6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204" name="Google Shape;321;p42">
              <a:extLst>
                <a:ext uri="{FF2B5EF4-FFF2-40B4-BE49-F238E27FC236}">
                  <a16:creationId xmlns:a16="http://schemas.microsoft.com/office/drawing/2014/main" id="{8390FC63-3642-425C-012C-F2BBFC5138B8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05" name="Google Shape;294;p42">
              <a:extLst>
                <a:ext uri="{FF2B5EF4-FFF2-40B4-BE49-F238E27FC236}">
                  <a16:creationId xmlns:a16="http://schemas.microsoft.com/office/drawing/2014/main" id="{0450A8B1-011F-7813-851B-303FE6AE72C9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2D9608B-E88D-117B-690C-A362355E577A}"/>
              </a:ext>
            </a:extLst>
          </p:cNvPr>
          <p:cNvGrpSpPr/>
          <p:nvPr/>
        </p:nvGrpSpPr>
        <p:grpSpPr>
          <a:xfrm>
            <a:off x="9651916" y="4855752"/>
            <a:ext cx="2566800" cy="926755"/>
            <a:chOff x="9651916" y="4855752"/>
            <a:chExt cx="2566800" cy="926755"/>
          </a:xfrm>
        </p:grpSpPr>
        <p:sp>
          <p:nvSpPr>
            <p:cNvPr id="206" name="Google Shape;294;p42">
              <a:extLst>
                <a:ext uri="{FF2B5EF4-FFF2-40B4-BE49-F238E27FC236}">
                  <a16:creationId xmlns:a16="http://schemas.microsoft.com/office/drawing/2014/main" id="{332B2996-136E-4EDF-0E86-0D9F4A4CEF7E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07" name="Google Shape;321;p42">
              <a:extLst>
                <a:ext uri="{FF2B5EF4-FFF2-40B4-BE49-F238E27FC236}">
                  <a16:creationId xmlns:a16="http://schemas.microsoft.com/office/drawing/2014/main" id="{4F9EB1B3-99D6-85DF-63EC-C78D363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08" name="Google Shape;294;p42">
              <a:extLst>
                <a:ext uri="{FF2B5EF4-FFF2-40B4-BE49-F238E27FC236}">
                  <a16:creationId xmlns:a16="http://schemas.microsoft.com/office/drawing/2014/main" id="{C938AA95-BB08-5542-8EB6-944F15856B95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4D45B79-2D9B-3765-AEE6-E1AEBCE087E5}"/>
              </a:ext>
            </a:extLst>
          </p:cNvPr>
          <p:cNvGrpSpPr/>
          <p:nvPr/>
        </p:nvGrpSpPr>
        <p:grpSpPr>
          <a:xfrm>
            <a:off x="2567696" y="2041453"/>
            <a:ext cx="864000" cy="864000"/>
            <a:chOff x="2567696" y="2041453"/>
            <a:chExt cx="864000" cy="864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A18FFF-DF2F-42D4-E9AE-FD15F98F40E4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" name="Google Shape;306;p42">
              <a:extLst>
                <a:ext uri="{FF2B5EF4-FFF2-40B4-BE49-F238E27FC236}">
                  <a16:creationId xmlns:a16="http://schemas.microsoft.com/office/drawing/2014/main" id="{EF9B823F-0605-FF5D-8013-E3339E08C68F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EE0C0F-C32E-C2B2-09B3-408F90C0CF81}"/>
              </a:ext>
            </a:extLst>
          </p:cNvPr>
          <p:cNvGrpSpPr/>
          <p:nvPr/>
        </p:nvGrpSpPr>
        <p:grpSpPr>
          <a:xfrm>
            <a:off x="2570142" y="3444071"/>
            <a:ext cx="864000" cy="864000"/>
            <a:chOff x="2570142" y="3444071"/>
            <a:chExt cx="864000" cy="86400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A222A51-DCF0-2CB8-B096-BF2A84E22A69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6" name="Google Shape;306;p42">
              <a:extLst>
                <a:ext uri="{FF2B5EF4-FFF2-40B4-BE49-F238E27FC236}">
                  <a16:creationId xmlns:a16="http://schemas.microsoft.com/office/drawing/2014/main" id="{4DD3B7E5-A806-1FB9-F153-8CEA7E4B6FC3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5E736ED-1982-9105-EC54-41B1CCAAE3ED}"/>
              </a:ext>
            </a:extLst>
          </p:cNvPr>
          <p:cNvGrpSpPr/>
          <p:nvPr/>
        </p:nvGrpSpPr>
        <p:grpSpPr>
          <a:xfrm>
            <a:off x="2565877" y="4845173"/>
            <a:ext cx="864000" cy="864000"/>
            <a:chOff x="2565877" y="4845173"/>
            <a:chExt cx="864000" cy="86400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83A1BBD-486D-34B9-AE4F-BDCA9F5A2ED6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Google Shape;306;p42">
              <a:extLst>
                <a:ext uri="{FF2B5EF4-FFF2-40B4-BE49-F238E27FC236}">
                  <a16:creationId xmlns:a16="http://schemas.microsoft.com/office/drawing/2014/main" id="{239AF14E-FB4B-BAC4-5A1C-0CB5AF651834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A97ADA4-F02B-828F-F6DC-2B40601F4409}"/>
              </a:ext>
            </a:extLst>
          </p:cNvPr>
          <p:cNvGrpSpPr/>
          <p:nvPr/>
        </p:nvGrpSpPr>
        <p:grpSpPr>
          <a:xfrm>
            <a:off x="8774110" y="4845173"/>
            <a:ext cx="864000" cy="864000"/>
            <a:chOff x="8774110" y="4845173"/>
            <a:chExt cx="864000" cy="86400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5D9DF0F-D383-D6DF-7A8B-0DC09261B527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Google Shape;306;p42">
              <a:extLst>
                <a:ext uri="{FF2B5EF4-FFF2-40B4-BE49-F238E27FC236}">
                  <a16:creationId xmlns:a16="http://schemas.microsoft.com/office/drawing/2014/main" id="{C8FCD620-8187-3BCF-3F38-FCCECFD2B180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CAF0FE7-B512-002E-D3E8-A629C35CCB9A}"/>
              </a:ext>
            </a:extLst>
          </p:cNvPr>
          <p:cNvGrpSpPr/>
          <p:nvPr/>
        </p:nvGrpSpPr>
        <p:grpSpPr>
          <a:xfrm>
            <a:off x="8774896" y="3444071"/>
            <a:ext cx="864000" cy="864000"/>
            <a:chOff x="8774896" y="3444071"/>
            <a:chExt cx="864000" cy="8640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7074B43-5E84-F39D-1EC7-F117AD62ACE7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Google Shape;306;p42">
              <a:extLst>
                <a:ext uri="{FF2B5EF4-FFF2-40B4-BE49-F238E27FC236}">
                  <a16:creationId xmlns:a16="http://schemas.microsoft.com/office/drawing/2014/main" id="{010073B3-6201-3333-191B-A7EE0D1E1EC6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7497224-67B1-E572-1A04-EEC4F8C5C66B}"/>
              </a:ext>
            </a:extLst>
          </p:cNvPr>
          <p:cNvGrpSpPr/>
          <p:nvPr/>
        </p:nvGrpSpPr>
        <p:grpSpPr>
          <a:xfrm>
            <a:off x="8775929" y="2041453"/>
            <a:ext cx="864000" cy="864000"/>
            <a:chOff x="8775929" y="2041453"/>
            <a:chExt cx="864000" cy="8640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05DB84A-D3F9-1E0B-EC03-848487B8833E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0" name="Google Shape;306;p42">
              <a:extLst>
                <a:ext uri="{FF2B5EF4-FFF2-40B4-BE49-F238E27FC236}">
                  <a16:creationId xmlns:a16="http://schemas.microsoft.com/office/drawing/2014/main" id="{30FE1754-8723-5A69-3D9D-B954461A9788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3DD18F3A-1137-098B-149C-301CF1A2C123}"/>
              </a:ext>
            </a:extLst>
          </p:cNvPr>
          <p:cNvSpPr/>
          <p:nvPr/>
        </p:nvSpPr>
        <p:spPr>
          <a:xfrm>
            <a:off x="1199528" y="8424792"/>
            <a:ext cx="9792944" cy="2224800"/>
          </a:xfrm>
          <a:custGeom>
            <a:avLst/>
            <a:gdLst>
              <a:gd name="connsiteX0" fmla="*/ 8680544 w 9792944"/>
              <a:gd name="connsiteY0" fmla="*/ 334800 h 2224800"/>
              <a:gd name="connsiteX1" fmla="*/ 7902944 w 9792944"/>
              <a:gd name="connsiteY1" fmla="*/ 1112400 h 2224800"/>
              <a:gd name="connsiteX2" fmla="*/ 8680544 w 9792944"/>
              <a:gd name="connsiteY2" fmla="*/ 1890000 h 2224800"/>
              <a:gd name="connsiteX3" fmla="*/ 9458144 w 9792944"/>
              <a:gd name="connsiteY3" fmla="*/ 1112400 h 2224800"/>
              <a:gd name="connsiteX4" fmla="*/ 8680544 w 9792944"/>
              <a:gd name="connsiteY4" fmla="*/ 334800 h 2224800"/>
              <a:gd name="connsiteX5" fmla="*/ 6788508 w 9792944"/>
              <a:gd name="connsiteY5" fmla="*/ 334800 h 2224800"/>
              <a:gd name="connsiteX6" fmla="*/ 6010908 w 9792944"/>
              <a:gd name="connsiteY6" fmla="*/ 1112400 h 2224800"/>
              <a:gd name="connsiteX7" fmla="*/ 6788508 w 9792944"/>
              <a:gd name="connsiteY7" fmla="*/ 1890000 h 2224800"/>
              <a:gd name="connsiteX8" fmla="*/ 7566108 w 9792944"/>
              <a:gd name="connsiteY8" fmla="*/ 1112400 h 2224800"/>
              <a:gd name="connsiteX9" fmla="*/ 6788508 w 9792944"/>
              <a:gd name="connsiteY9" fmla="*/ 334800 h 2224800"/>
              <a:gd name="connsiteX10" fmla="*/ 4896472 w 9792944"/>
              <a:gd name="connsiteY10" fmla="*/ 334800 h 2224800"/>
              <a:gd name="connsiteX11" fmla="*/ 4118872 w 9792944"/>
              <a:gd name="connsiteY11" fmla="*/ 1112400 h 2224800"/>
              <a:gd name="connsiteX12" fmla="*/ 4896472 w 9792944"/>
              <a:gd name="connsiteY12" fmla="*/ 1890000 h 2224800"/>
              <a:gd name="connsiteX13" fmla="*/ 5674072 w 9792944"/>
              <a:gd name="connsiteY13" fmla="*/ 1112400 h 2224800"/>
              <a:gd name="connsiteX14" fmla="*/ 4896472 w 9792944"/>
              <a:gd name="connsiteY14" fmla="*/ 334800 h 2224800"/>
              <a:gd name="connsiteX15" fmla="*/ 3004436 w 9792944"/>
              <a:gd name="connsiteY15" fmla="*/ 334800 h 2224800"/>
              <a:gd name="connsiteX16" fmla="*/ 2226836 w 9792944"/>
              <a:gd name="connsiteY16" fmla="*/ 1112400 h 2224800"/>
              <a:gd name="connsiteX17" fmla="*/ 3004436 w 9792944"/>
              <a:gd name="connsiteY17" fmla="*/ 1890000 h 2224800"/>
              <a:gd name="connsiteX18" fmla="*/ 3782036 w 9792944"/>
              <a:gd name="connsiteY18" fmla="*/ 1112400 h 2224800"/>
              <a:gd name="connsiteX19" fmla="*/ 3004436 w 9792944"/>
              <a:gd name="connsiteY19" fmla="*/ 334800 h 2224800"/>
              <a:gd name="connsiteX20" fmla="*/ 1112400 w 9792944"/>
              <a:gd name="connsiteY20" fmla="*/ 334800 h 2224800"/>
              <a:gd name="connsiteX21" fmla="*/ 334800 w 9792944"/>
              <a:gd name="connsiteY21" fmla="*/ 1112400 h 2224800"/>
              <a:gd name="connsiteX22" fmla="*/ 1112400 w 9792944"/>
              <a:gd name="connsiteY22" fmla="*/ 1890000 h 2224800"/>
              <a:gd name="connsiteX23" fmla="*/ 1890000 w 9792944"/>
              <a:gd name="connsiteY23" fmla="*/ 1112400 h 2224800"/>
              <a:gd name="connsiteX24" fmla="*/ 1112400 w 9792944"/>
              <a:gd name="connsiteY24" fmla="*/ 334800 h 2224800"/>
              <a:gd name="connsiteX25" fmla="*/ 1112400 w 9792944"/>
              <a:gd name="connsiteY25" fmla="*/ 0 h 2224800"/>
              <a:gd name="connsiteX26" fmla="*/ 2034820 w 9792944"/>
              <a:gd name="connsiteY26" fmla="*/ 490447 h 2224800"/>
              <a:gd name="connsiteX27" fmla="*/ 2058418 w 9792944"/>
              <a:gd name="connsiteY27" fmla="*/ 533923 h 2224800"/>
              <a:gd name="connsiteX28" fmla="*/ 2082017 w 9792944"/>
              <a:gd name="connsiteY28" fmla="*/ 490447 h 2224800"/>
              <a:gd name="connsiteX29" fmla="*/ 3004436 w 9792944"/>
              <a:gd name="connsiteY29" fmla="*/ 0 h 2224800"/>
              <a:gd name="connsiteX30" fmla="*/ 3926856 w 9792944"/>
              <a:gd name="connsiteY30" fmla="*/ 490447 h 2224800"/>
              <a:gd name="connsiteX31" fmla="*/ 3950454 w 9792944"/>
              <a:gd name="connsiteY31" fmla="*/ 533923 h 2224800"/>
              <a:gd name="connsiteX32" fmla="*/ 3974053 w 9792944"/>
              <a:gd name="connsiteY32" fmla="*/ 490447 h 2224800"/>
              <a:gd name="connsiteX33" fmla="*/ 4896472 w 9792944"/>
              <a:gd name="connsiteY33" fmla="*/ 0 h 2224800"/>
              <a:gd name="connsiteX34" fmla="*/ 5818892 w 9792944"/>
              <a:gd name="connsiteY34" fmla="*/ 490447 h 2224800"/>
              <a:gd name="connsiteX35" fmla="*/ 5842490 w 9792944"/>
              <a:gd name="connsiteY35" fmla="*/ 533923 h 2224800"/>
              <a:gd name="connsiteX36" fmla="*/ 5866089 w 9792944"/>
              <a:gd name="connsiteY36" fmla="*/ 490447 h 2224800"/>
              <a:gd name="connsiteX37" fmla="*/ 6788508 w 9792944"/>
              <a:gd name="connsiteY37" fmla="*/ 0 h 2224800"/>
              <a:gd name="connsiteX38" fmla="*/ 7710928 w 9792944"/>
              <a:gd name="connsiteY38" fmla="*/ 490447 h 2224800"/>
              <a:gd name="connsiteX39" fmla="*/ 7734526 w 9792944"/>
              <a:gd name="connsiteY39" fmla="*/ 533923 h 2224800"/>
              <a:gd name="connsiteX40" fmla="*/ 7758124 w 9792944"/>
              <a:gd name="connsiteY40" fmla="*/ 490447 h 2224800"/>
              <a:gd name="connsiteX41" fmla="*/ 8680544 w 9792944"/>
              <a:gd name="connsiteY41" fmla="*/ 0 h 2224800"/>
              <a:gd name="connsiteX42" fmla="*/ 9792944 w 9792944"/>
              <a:gd name="connsiteY42" fmla="*/ 1112400 h 2224800"/>
              <a:gd name="connsiteX43" fmla="*/ 8680544 w 9792944"/>
              <a:gd name="connsiteY43" fmla="*/ 2224800 h 2224800"/>
              <a:gd name="connsiteX44" fmla="*/ 7758124 w 9792944"/>
              <a:gd name="connsiteY44" fmla="*/ 1734354 h 2224800"/>
              <a:gd name="connsiteX45" fmla="*/ 7734526 w 9792944"/>
              <a:gd name="connsiteY45" fmla="*/ 1690877 h 2224800"/>
              <a:gd name="connsiteX46" fmla="*/ 7710928 w 9792944"/>
              <a:gd name="connsiteY46" fmla="*/ 1734354 h 2224800"/>
              <a:gd name="connsiteX47" fmla="*/ 6788508 w 9792944"/>
              <a:gd name="connsiteY47" fmla="*/ 2224800 h 2224800"/>
              <a:gd name="connsiteX48" fmla="*/ 5866089 w 9792944"/>
              <a:gd name="connsiteY48" fmla="*/ 1734354 h 2224800"/>
              <a:gd name="connsiteX49" fmla="*/ 5842490 w 9792944"/>
              <a:gd name="connsiteY49" fmla="*/ 1690877 h 2224800"/>
              <a:gd name="connsiteX50" fmla="*/ 5818892 w 9792944"/>
              <a:gd name="connsiteY50" fmla="*/ 1734354 h 2224800"/>
              <a:gd name="connsiteX51" fmla="*/ 4896472 w 9792944"/>
              <a:gd name="connsiteY51" fmla="*/ 2224800 h 2224800"/>
              <a:gd name="connsiteX52" fmla="*/ 3974053 w 9792944"/>
              <a:gd name="connsiteY52" fmla="*/ 1734354 h 2224800"/>
              <a:gd name="connsiteX53" fmla="*/ 3950454 w 9792944"/>
              <a:gd name="connsiteY53" fmla="*/ 1690877 h 2224800"/>
              <a:gd name="connsiteX54" fmla="*/ 3926856 w 9792944"/>
              <a:gd name="connsiteY54" fmla="*/ 1734354 h 2224800"/>
              <a:gd name="connsiteX55" fmla="*/ 3004436 w 9792944"/>
              <a:gd name="connsiteY55" fmla="*/ 2224800 h 2224800"/>
              <a:gd name="connsiteX56" fmla="*/ 2082017 w 9792944"/>
              <a:gd name="connsiteY56" fmla="*/ 1734354 h 2224800"/>
              <a:gd name="connsiteX57" fmla="*/ 2058418 w 9792944"/>
              <a:gd name="connsiteY57" fmla="*/ 1690877 h 2224800"/>
              <a:gd name="connsiteX58" fmla="*/ 2034820 w 9792944"/>
              <a:gd name="connsiteY58" fmla="*/ 1734354 h 2224800"/>
              <a:gd name="connsiteX59" fmla="*/ 1112400 w 9792944"/>
              <a:gd name="connsiteY59" fmla="*/ 2224800 h 2224800"/>
              <a:gd name="connsiteX60" fmla="*/ 0 w 9792944"/>
              <a:gd name="connsiteY60" fmla="*/ 1112400 h 2224800"/>
              <a:gd name="connsiteX61" fmla="*/ 1112400 w 9792944"/>
              <a:gd name="connsiteY61" fmla="*/ 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92944" h="2224800">
                <a:moveTo>
                  <a:pt x="8680544" y="334800"/>
                </a:moveTo>
                <a:cubicBezTo>
                  <a:pt x="8251087" y="334800"/>
                  <a:pt x="7902944" y="682943"/>
                  <a:pt x="7902944" y="1112400"/>
                </a:cubicBezTo>
                <a:cubicBezTo>
                  <a:pt x="7902944" y="1541857"/>
                  <a:pt x="8251087" y="1890000"/>
                  <a:pt x="8680544" y="1890000"/>
                </a:cubicBezTo>
                <a:cubicBezTo>
                  <a:pt x="9110001" y="1890000"/>
                  <a:pt x="9458144" y="1541857"/>
                  <a:pt x="9458144" y="1112400"/>
                </a:cubicBezTo>
                <a:cubicBezTo>
                  <a:pt x="9458144" y="682943"/>
                  <a:pt x="9110001" y="334800"/>
                  <a:pt x="8680544" y="334800"/>
                </a:cubicBezTo>
                <a:close/>
                <a:moveTo>
                  <a:pt x="6788508" y="334800"/>
                </a:moveTo>
                <a:cubicBezTo>
                  <a:pt x="6359051" y="334800"/>
                  <a:pt x="6010908" y="682943"/>
                  <a:pt x="6010908" y="1112400"/>
                </a:cubicBezTo>
                <a:cubicBezTo>
                  <a:pt x="6010908" y="1541857"/>
                  <a:pt x="6359051" y="1890000"/>
                  <a:pt x="6788508" y="1890000"/>
                </a:cubicBezTo>
                <a:cubicBezTo>
                  <a:pt x="7217965" y="1890000"/>
                  <a:pt x="7566108" y="1541857"/>
                  <a:pt x="7566108" y="1112400"/>
                </a:cubicBezTo>
                <a:cubicBezTo>
                  <a:pt x="7566108" y="682943"/>
                  <a:pt x="7217965" y="334800"/>
                  <a:pt x="6788508" y="334800"/>
                </a:cubicBezTo>
                <a:close/>
                <a:moveTo>
                  <a:pt x="4896472" y="334800"/>
                </a:moveTo>
                <a:cubicBezTo>
                  <a:pt x="4467015" y="334800"/>
                  <a:pt x="4118872" y="682943"/>
                  <a:pt x="4118872" y="1112400"/>
                </a:cubicBezTo>
                <a:cubicBezTo>
                  <a:pt x="4118872" y="1541857"/>
                  <a:pt x="4467015" y="1890000"/>
                  <a:pt x="4896472" y="1890000"/>
                </a:cubicBezTo>
                <a:cubicBezTo>
                  <a:pt x="5325929" y="1890000"/>
                  <a:pt x="5674072" y="1541857"/>
                  <a:pt x="5674072" y="1112400"/>
                </a:cubicBezTo>
                <a:cubicBezTo>
                  <a:pt x="5674072" y="682943"/>
                  <a:pt x="5325929" y="334800"/>
                  <a:pt x="4896472" y="334800"/>
                </a:cubicBezTo>
                <a:close/>
                <a:moveTo>
                  <a:pt x="3004436" y="334800"/>
                </a:moveTo>
                <a:cubicBezTo>
                  <a:pt x="2574979" y="334800"/>
                  <a:pt x="2226836" y="682943"/>
                  <a:pt x="2226836" y="1112400"/>
                </a:cubicBezTo>
                <a:cubicBezTo>
                  <a:pt x="2226836" y="1541857"/>
                  <a:pt x="2574979" y="1890000"/>
                  <a:pt x="3004436" y="1890000"/>
                </a:cubicBezTo>
                <a:cubicBezTo>
                  <a:pt x="3433893" y="1890000"/>
                  <a:pt x="3782036" y="1541857"/>
                  <a:pt x="3782036" y="1112400"/>
                </a:cubicBezTo>
                <a:cubicBezTo>
                  <a:pt x="3782036" y="682943"/>
                  <a:pt x="3433893" y="334800"/>
                  <a:pt x="3004436" y="334800"/>
                </a:cubicBezTo>
                <a:close/>
                <a:moveTo>
                  <a:pt x="1112400" y="334800"/>
                </a:moveTo>
                <a:cubicBezTo>
                  <a:pt x="682943" y="334800"/>
                  <a:pt x="334800" y="682943"/>
                  <a:pt x="334800" y="1112400"/>
                </a:cubicBezTo>
                <a:cubicBezTo>
                  <a:pt x="334800" y="1541857"/>
                  <a:pt x="682943" y="1890000"/>
                  <a:pt x="1112400" y="1890000"/>
                </a:cubicBezTo>
                <a:cubicBezTo>
                  <a:pt x="1541857" y="1890000"/>
                  <a:pt x="1890000" y="1541857"/>
                  <a:pt x="1890000" y="1112400"/>
                </a:cubicBezTo>
                <a:cubicBezTo>
                  <a:pt x="1890000" y="682943"/>
                  <a:pt x="1541857" y="334800"/>
                  <a:pt x="1112400" y="334800"/>
                </a:cubicBezTo>
                <a:close/>
                <a:moveTo>
                  <a:pt x="1112400" y="0"/>
                </a:moveTo>
                <a:cubicBezTo>
                  <a:pt x="1496377" y="0"/>
                  <a:pt x="1834914" y="194546"/>
                  <a:pt x="2034820" y="490447"/>
                </a:cubicBezTo>
                <a:lnTo>
                  <a:pt x="2058418" y="533923"/>
                </a:lnTo>
                <a:lnTo>
                  <a:pt x="2082017" y="490447"/>
                </a:lnTo>
                <a:cubicBezTo>
                  <a:pt x="2281923" y="194546"/>
                  <a:pt x="2620460" y="0"/>
                  <a:pt x="3004436" y="0"/>
                </a:cubicBezTo>
                <a:cubicBezTo>
                  <a:pt x="3388413" y="0"/>
                  <a:pt x="3726950" y="194546"/>
                  <a:pt x="3926856" y="490447"/>
                </a:cubicBezTo>
                <a:lnTo>
                  <a:pt x="3950454" y="533923"/>
                </a:lnTo>
                <a:lnTo>
                  <a:pt x="3974053" y="490447"/>
                </a:lnTo>
                <a:cubicBezTo>
                  <a:pt x="4173959" y="194546"/>
                  <a:pt x="4512496" y="0"/>
                  <a:pt x="4896472" y="0"/>
                </a:cubicBezTo>
                <a:cubicBezTo>
                  <a:pt x="5280448" y="0"/>
                  <a:pt x="5618986" y="194546"/>
                  <a:pt x="5818892" y="490447"/>
                </a:cubicBezTo>
                <a:lnTo>
                  <a:pt x="5842490" y="533923"/>
                </a:lnTo>
                <a:lnTo>
                  <a:pt x="5866089" y="490447"/>
                </a:lnTo>
                <a:cubicBezTo>
                  <a:pt x="6065995" y="194546"/>
                  <a:pt x="6404532" y="0"/>
                  <a:pt x="6788508" y="0"/>
                </a:cubicBezTo>
                <a:cubicBezTo>
                  <a:pt x="7172484" y="0"/>
                  <a:pt x="7511021" y="194546"/>
                  <a:pt x="7710928" y="490447"/>
                </a:cubicBezTo>
                <a:lnTo>
                  <a:pt x="7734526" y="533923"/>
                </a:lnTo>
                <a:lnTo>
                  <a:pt x="7758124" y="490447"/>
                </a:lnTo>
                <a:cubicBezTo>
                  <a:pt x="7958031" y="194546"/>
                  <a:pt x="8296568" y="0"/>
                  <a:pt x="8680544" y="0"/>
                </a:cubicBezTo>
                <a:cubicBezTo>
                  <a:pt x="9294906" y="0"/>
                  <a:pt x="9792944" y="498038"/>
                  <a:pt x="9792944" y="1112400"/>
                </a:cubicBezTo>
                <a:cubicBezTo>
                  <a:pt x="9792944" y="1726762"/>
                  <a:pt x="9294906" y="2224800"/>
                  <a:pt x="8680544" y="2224800"/>
                </a:cubicBezTo>
                <a:cubicBezTo>
                  <a:pt x="8296568" y="2224800"/>
                  <a:pt x="7958031" y="2030254"/>
                  <a:pt x="7758124" y="1734354"/>
                </a:cubicBezTo>
                <a:lnTo>
                  <a:pt x="7734526" y="1690877"/>
                </a:lnTo>
                <a:lnTo>
                  <a:pt x="7710928" y="1734354"/>
                </a:lnTo>
                <a:cubicBezTo>
                  <a:pt x="7511021" y="2030254"/>
                  <a:pt x="7172484" y="2224800"/>
                  <a:pt x="6788508" y="2224800"/>
                </a:cubicBezTo>
                <a:cubicBezTo>
                  <a:pt x="6404532" y="2224800"/>
                  <a:pt x="6065995" y="2030254"/>
                  <a:pt x="5866089" y="1734354"/>
                </a:cubicBezTo>
                <a:lnTo>
                  <a:pt x="5842490" y="1690877"/>
                </a:lnTo>
                <a:lnTo>
                  <a:pt x="5818892" y="1734354"/>
                </a:lnTo>
                <a:cubicBezTo>
                  <a:pt x="5618986" y="2030254"/>
                  <a:pt x="5280448" y="2224800"/>
                  <a:pt x="4896472" y="2224800"/>
                </a:cubicBezTo>
                <a:cubicBezTo>
                  <a:pt x="4512496" y="2224800"/>
                  <a:pt x="4173959" y="2030254"/>
                  <a:pt x="3974053" y="1734354"/>
                </a:cubicBezTo>
                <a:lnTo>
                  <a:pt x="3950454" y="1690877"/>
                </a:lnTo>
                <a:lnTo>
                  <a:pt x="3926856" y="1734354"/>
                </a:lnTo>
                <a:cubicBezTo>
                  <a:pt x="3726950" y="2030254"/>
                  <a:pt x="3388413" y="2224800"/>
                  <a:pt x="3004436" y="2224800"/>
                </a:cubicBezTo>
                <a:cubicBezTo>
                  <a:pt x="2620460" y="2224800"/>
                  <a:pt x="2281923" y="2030254"/>
                  <a:pt x="2082017" y="1734354"/>
                </a:cubicBezTo>
                <a:lnTo>
                  <a:pt x="2058418" y="1690877"/>
                </a:lnTo>
                <a:lnTo>
                  <a:pt x="2034820" y="1734354"/>
                </a:lnTo>
                <a:cubicBezTo>
                  <a:pt x="1834914" y="2030254"/>
                  <a:pt x="1496377" y="2224800"/>
                  <a:pt x="1112400" y="2224800"/>
                </a:cubicBezTo>
                <a:cubicBezTo>
                  <a:pt x="498038" y="2224800"/>
                  <a:pt x="0" y="1726762"/>
                  <a:pt x="0" y="1112400"/>
                </a:cubicBezTo>
                <a:cubicBezTo>
                  <a:pt x="0" y="498038"/>
                  <a:pt x="498038" y="0"/>
                  <a:pt x="111240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076F13E-FBC3-789D-8146-231F83A7F722}"/>
              </a:ext>
            </a:extLst>
          </p:cNvPr>
          <p:cNvSpPr/>
          <p:nvPr/>
        </p:nvSpPr>
        <p:spPr>
          <a:xfrm flipV="1">
            <a:off x="1199528" y="8426592"/>
            <a:ext cx="9792944" cy="2221200"/>
          </a:xfrm>
          <a:custGeom>
            <a:avLst/>
            <a:gdLst>
              <a:gd name="connsiteX0" fmla="*/ 1112400 w 9792944"/>
              <a:gd name="connsiteY0" fmla="*/ 2224800 h 2224800"/>
              <a:gd name="connsiteX1" fmla="*/ 2224800 w 9792944"/>
              <a:gd name="connsiteY1" fmla="*/ 1112400 h 2224800"/>
              <a:gd name="connsiteX2" fmla="*/ 2226836 w 9792944"/>
              <a:gd name="connsiteY2" fmla="*/ 1112400 h 2224800"/>
              <a:gd name="connsiteX3" fmla="*/ 3004436 w 9792944"/>
              <a:gd name="connsiteY3" fmla="*/ 334800 h 2224800"/>
              <a:gd name="connsiteX4" fmla="*/ 3782036 w 9792944"/>
              <a:gd name="connsiteY4" fmla="*/ 1112400 h 2224800"/>
              <a:gd name="connsiteX5" fmla="*/ 3784072 w 9792944"/>
              <a:gd name="connsiteY5" fmla="*/ 1112400 h 2224800"/>
              <a:gd name="connsiteX6" fmla="*/ 4896472 w 9792944"/>
              <a:gd name="connsiteY6" fmla="*/ 2224800 h 2224800"/>
              <a:gd name="connsiteX7" fmla="*/ 6008872 w 9792944"/>
              <a:gd name="connsiteY7" fmla="*/ 1112400 h 2224800"/>
              <a:gd name="connsiteX8" fmla="*/ 6010908 w 9792944"/>
              <a:gd name="connsiteY8" fmla="*/ 1112400 h 2224800"/>
              <a:gd name="connsiteX9" fmla="*/ 6788508 w 9792944"/>
              <a:gd name="connsiteY9" fmla="*/ 334800 h 2224800"/>
              <a:gd name="connsiteX10" fmla="*/ 7566108 w 9792944"/>
              <a:gd name="connsiteY10" fmla="*/ 1112400 h 2224800"/>
              <a:gd name="connsiteX11" fmla="*/ 7568144 w 9792944"/>
              <a:gd name="connsiteY11" fmla="*/ 1112400 h 2224800"/>
              <a:gd name="connsiteX12" fmla="*/ 8680544 w 9792944"/>
              <a:gd name="connsiteY12" fmla="*/ 2224800 h 2224800"/>
              <a:gd name="connsiteX13" fmla="*/ 9792944 w 9792944"/>
              <a:gd name="connsiteY13" fmla="*/ 1112400 h 2224800"/>
              <a:gd name="connsiteX14" fmla="*/ 9458144 w 9792944"/>
              <a:gd name="connsiteY14" fmla="*/ 1112400 h 2224800"/>
              <a:gd name="connsiteX15" fmla="*/ 8680544 w 9792944"/>
              <a:gd name="connsiteY15" fmla="*/ 1890000 h 2224800"/>
              <a:gd name="connsiteX16" fmla="*/ 7902944 w 9792944"/>
              <a:gd name="connsiteY16" fmla="*/ 1112400 h 2224800"/>
              <a:gd name="connsiteX17" fmla="*/ 7900908 w 9792944"/>
              <a:gd name="connsiteY17" fmla="*/ 1112400 h 2224800"/>
              <a:gd name="connsiteX18" fmla="*/ 6788508 w 9792944"/>
              <a:gd name="connsiteY18" fmla="*/ 0 h 2224800"/>
              <a:gd name="connsiteX19" fmla="*/ 5676108 w 9792944"/>
              <a:gd name="connsiteY19" fmla="*/ 1112400 h 2224800"/>
              <a:gd name="connsiteX20" fmla="*/ 5674072 w 9792944"/>
              <a:gd name="connsiteY20" fmla="*/ 1112400 h 2224800"/>
              <a:gd name="connsiteX21" fmla="*/ 4896472 w 9792944"/>
              <a:gd name="connsiteY21" fmla="*/ 1890000 h 2224800"/>
              <a:gd name="connsiteX22" fmla="*/ 4118872 w 9792944"/>
              <a:gd name="connsiteY22" fmla="*/ 1112400 h 2224800"/>
              <a:gd name="connsiteX23" fmla="*/ 4116836 w 9792944"/>
              <a:gd name="connsiteY23" fmla="*/ 1112400 h 2224800"/>
              <a:gd name="connsiteX24" fmla="*/ 3004436 w 9792944"/>
              <a:gd name="connsiteY24" fmla="*/ 0 h 2224800"/>
              <a:gd name="connsiteX25" fmla="*/ 1892036 w 9792944"/>
              <a:gd name="connsiteY25" fmla="*/ 1112400 h 2224800"/>
              <a:gd name="connsiteX26" fmla="*/ 1890000 w 9792944"/>
              <a:gd name="connsiteY26" fmla="*/ 1112400 h 2224800"/>
              <a:gd name="connsiteX27" fmla="*/ 1112400 w 9792944"/>
              <a:gd name="connsiteY27" fmla="*/ 1890000 h 2224800"/>
              <a:gd name="connsiteX28" fmla="*/ 334800 w 9792944"/>
              <a:gd name="connsiteY28" fmla="*/ 1112400 h 2224800"/>
              <a:gd name="connsiteX29" fmla="*/ 0 w 9792944"/>
              <a:gd name="connsiteY29" fmla="*/ 1112400 h 2224800"/>
              <a:gd name="connsiteX30" fmla="*/ 1112400 w 9792944"/>
              <a:gd name="connsiteY30" fmla="*/ 222480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92944" h="2224800">
                <a:moveTo>
                  <a:pt x="1112400" y="2224800"/>
                </a:moveTo>
                <a:cubicBezTo>
                  <a:pt x="1726762" y="2224800"/>
                  <a:pt x="2224800" y="1726762"/>
                  <a:pt x="2224800" y="1112400"/>
                </a:cubicBezTo>
                <a:lnTo>
                  <a:pt x="2226836" y="1112400"/>
                </a:lnTo>
                <a:cubicBezTo>
                  <a:pt x="2226836" y="682943"/>
                  <a:pt x="2574979" y="334800"/>
                  <a:pt x="3004436" y="334800"/>
                </a:cubicBezTo>
                <a:cubicBezTo>
                  <a:pt x="3433893" y="334800"/>
                  <a:pt x="3782036" y="682943"/>
                  <a:pt x="3782036" y="1112400"/>
                </a:cubicBezTo>
                <a:lnTo>
                  <a:pt x="3784072" y="1112400"/>
                </a:lnTo>
                <a:cubicBezTo>
                  <a:pt x="3784072" y="1726762"/>
                  <a:pt x="4282110" y="2224800"/>
                  <a:pt x="4896472" y="2224800"/>
                </a:cubicBezTo>
                <a:cubicBezTo>
                  <a:pt x="5510834" y="2224800"/>
                  <a:pt x="6008872" y="1726762"/>
                  <a:pt x="6008872" y="1112400"/>
                </a:cubicBezTo>
                <a:lnTo>
                  <a:pt x="6010908" y="1112400"/>
                </a:lnTo>
                <a:cubicBezTo>
                  <a:pt x="6010908" y="682943"/>
                  <a:pt x="6359051" y="334800"/>
                  <a:pt x="6788508" y="334800"/>
                </a:cubicBezTo>
                <a:cubicBezTo>
                  <a:pt x="7217965" y="334800"/>
                  <a:pt x="7566108" y="682943"/>
                  <a:pt x="7566108" y="1112400"/>
                </a:cubicBezTo>
                <a:lnTo>
                  <a:pt x="7568144" y="1112400"/>
                </a:lnTo>
                <a:cubicBezTo>
                  <a:pt x="7568144" y="1726762"/>
                  <a:pt x="8066182" y="2224800"/>
                  <a:pt x="8680544" y="2224800"/>
                </a:cubicBezTo>
                <a:cubicBezTo>
                  <a:pt x="9294906" y="2224800"/>
                  <a:pt x="9792944" y="1726762"/>
                  <a:pt x="9792944" y="1112400"/>
                </a:cubicBezTo>
                <a:lnTo>
                  <a:pt x="9458144" y="1112400"/>
                </a:lnTo>
                <a:cubicBezTo>
                  <a:pt x="9458144" y="1541857"/>
                  <a:pt x="9110001" y="1890000"/>
                  <a:pt x="8680544" y="1890000"/>
                </a:cubicBezTo>
                <a:cubicBezTo>
                  <a:pt x="8251087" y="1890000"/>
                  <a:pt x="7902944" y="1541857"/>
                  <a:pt x="7902944" y="1112400"/>
                </a:cubicBezTo>
                <a:lnTo>
                  <a:pt x="7900908" y="1112400"/>
                </a:lnTo>
                <a:cubicBezTo>
                  <a:pt x="7900908" y="498038"/>
                  <a:pt x="7402870" y="0"/>
                  <a:pt x="6788508" y="0"/>
                </a:cubicBezTo>
                <a:cubicBezTo>
                  <a:pt x="6174146" y="0"/>
                  <a:pt x="5676108" y="498038"/>
                  <a:pt x="5676108" y="1112400"/>
                </a:cubicBezTo>
                <a:lnTo>
                  <a:pt x="5674072" y="1112400"/>
                </a:lnTo>
                <a:cubicBezTo>
                  <a:pt x="5674072" y="1541857"/>
                  <a:pt x="5325929" y="1890000"/>
                  <a:pt x="4896472" y="1890000"/>
                </a:cubicBezTo>
                <a:cubicBezTo>
                  <a:pt x="4467015" y="1890000"/>
                  <a:pt x="4118872" y="1541857"/>
                  <a:pt x="4118872" y="1112400"/>
                </a:cubicBezTo>
                <a:lnTo>
                  <a:pt x="4116836" y="1112400"/>
                </a:lnTo>
                <a:cubicBezTo>
                  <a:pt x="4116836" y="498038"/>
                  <a:pt x="3618798" y="0"/>
                  <a:pt x="3004436" y="0"/>
                </a:cubicBezTo>
                <a:cubicBezTo>
                  <a:pt x="2390074" y="0"/>
                  <a:pt x="1892036" y="498038"/>
                  <a:pt x="1892036" y="1112400"/>
                </a:cubicBezTo>
                <a:lnTo>
                  <a:pt x="1890000" y="1112400"/>
                </a:lnTo>
                <a:cubicBezTo>
                  <a:pt x="1890000" y="1541857"/>
                  <a:pt x="1541857" y="1890000"/>
                  <a:pt x="1112400" y="1890000"/>
                </a:cubicBezTo>
                <a:cubicBezTo>
                  <a:pt x="682943" y="1890000"/>
                  <a:pt x="334800" y="1541857"/>
                  <a:pt x="334800" y="1112400"/>
                </a:cubicBezTo>
                <a:lnTo>
                  <a:pt x="0" y="1112400"/>
                </a:lnTo>
                <a:cubicBezTo>
                  <a:pt x="0" y="1726762"/>
                  <a:pt x="498038" y="2224800"/>
                  <a:pt x="1112400" y="2224800"/>
                </a:cubicBezTo>
                <a:close/>
              </a:path>
            </a:pathLst>
          </a:custGeom>
          <a:gradFill flip="none" rotWithShape="1">
            <a:gsLst>
              <a:gs pos="73000">
                <a:srgbClr val="FF26C0"/>
              </a:gs>
              <a:gs pos="45000">
                <a:srgbClr val="F45C22"/>
              </a:gs>
              <a:gs pos="30000">
                <a:srgbClr val="55B01D"/>
              </a:gs>
              <a:gs pos="8000">
                <a:srgbClr val="FFE452"/>
              </a:gs>
              <a:gs pos="97000">
                <a:srgbClr val="30118C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5AA6683-A3F3-DB19-71B4-0EFF028178A2}"/>
              </a:ext>
            </a:extLst>
          </p:cNvPr>
          <p:cNvSpPr/>
          <p:nvPr/>
        </p:nvSpPr>
        <p:spPr>
          <a:xfrm>
            <a:off x="1839952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55141" y="281375"/>
                </a:moveTo>
                <a:lnTo>
                  <a:pt x="355141" y="358613"/>
                </a:lnTo>
                <a:lnTo>
                  <a:pt x="420768" y="358613"/>
                </a:lnTo>
                <a:lnTo>
                  <a:pt x="420768" y="634752"/>
                </a:lnTo>
                <a:lnTo>
                  <a:pt x="520724" y="634752"/>
                </a:lnTo>
                <a:lnTo>
                  <a:pt x="520724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E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983859C-5E4B-FFD3-EC40-6425300D1CB9}"/>
              </a:ext>
            </a:extLst>
          </p:cNvPr>
          <p:cNvSpPr/>
          <p:nvPr/>
        </p:nvSpPr>
        <p:spPr>
          <a:xfrm>
            <a:off x="3725866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62824" y="274307"/>
                </a:moveTo>
                <a:cubicBezTo>
                  <a:pt x="428160" y="274307"/>
                  <a:pt x="398375" y="281038"/>
                  <a:pt x="373470" y="294500"/>
                </a:cubicBezTo>
                <a:cubicBezTo>
                  <a:pt x="348566" y="307962"/>
                  <a:pt x="329551" y="325799"/>
                  <a:pt x="316425" y="348012"/>
                </a:cubicBezTo>
                <a:lnTo>
                  <a:pt x="390634" y="389407"/>
                </a:lnTo>
                <a:cubicBezTo>
                  <a:pt x="397702" y="377964"/>
                  <a:pt x="406789" y="369382"/>
                  <a:pt x="417895" y="363661"/>
                </a:cubicBezTo>
                <a:cubicBezTo>
                  <a:pt x="429001" y="357940"/>
                  <a:pt x="440949" y="355079"/>
                  <a:pt x="453738" y="355079"/>
                </a:cubicBezTo>
                <a:cubicBezTo>
                  <a:pt x="468882" y="355079"/>
                  <a:pt x="480241" y="358276"/>
                  <a:pt x="487813" y="364671"/>
                </a:cubicBezTo>
                <a:cubicBezTo>
                  <a:pt x="495386" y="371065"/>
                  <a:pt x="499172" y="379984"/>
                  <a:pt x="499172" y="391426"/>
                </a:cubicBezTo>
                <a:cubicBezTo>
                  <a:pt x="499172" y="396138"/>
                  <a:pt x="498415" y="401271"/>
                  <a:pt x="496900" y="406824"/>
                </a:cubicBezTo>
                <a:cubicBezTo>
                  <a:pt x="495386" y="412377"/>
                  <a:pt x="492357" y="418519"/>
                  <a:pt x="487813" y="425250"/>
                </a:cubicBezTo>
                <a:cubicBezTo>
                  <a:pt x="483270" y="431981"/>
                  <a:pt x="476287" y="439721"/>
                  <a:pt x="466863" y="448472"/>
                </a:cubicBezTo>
                <a:lnTo>
                  <a:pt x="334599" y="572154"/>
                </a:lnTo>
                <a:lnTo>
                  <a:pt x="334599" y="634752"/>
                </a:lnTo>
                <a:lnTo>
                  <a:pt x="609729" y="634752"/>
                </a:lnTo>
                <a:lnTo>
                  <a:pt x="609729" y="555495"/>
                </a:lnTo>
                <a:lnTo>
                  <a:pt x="473342" y="555495"/>
                </a:lnTo>
                <a:lnTo>
                  <a:pt x="540063" y="493906"/>
                </a:lnTo>
                <a:cubicBezTo>
                  <a:pt x="556890" y="478425"/>
                  <a:pt x="569595" y="464374"/>
                  <a:pt x="578177" y="451753"/>
                </a:cubicBezTo>
                <a:cubicBezTo>
                  <a:pt x="586759" y="439132"/>
                  <a:pt x="592565" y="427185"/>
                  <a:pt x="595594" y="415910"/>
                </a:cubicBezTo>
                <a:cubicBezTo>
                  <a:pt x="598622" y="404636"/>
                  <a:pt x="600137" y="393278"/>
                  <a:pt x="600137" y="381835"/>
                </a:cubicBezTo>
                <a:cubicBezTo>
                  <a:pt x="600137" y="359959"/>
                  <a:pt x="594331" y="340944"/>
                  <a:pt x="582720" y="324790"/>
                </a:cubicBezTo>
                <a:cubicBezTo>
                  <a:pt x="571109" y="308635"/>
                  <a:pt x="555039" y="296183"/>
                  <a:pt x="534510" y="287433"/>
                </a:cubicBezTo>
                <a:cubicBezTo>
                  <a:pt x="513980" y="278682"/>
                  <a:pt x="490085" y="274307"/>
                  <a:pt x="462824" y="274307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55B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6CA2004-2D26-0E44-C3FE-208DB00B734F}"/>
              </a:ext>
            </a:extLst>
          </p:cNvPr>
          <p:cNvSpPr/>
          <p:nvPr/>
        </p:nvSpPr>
        <p:spPr>
          <a:xfrm>
            <a:off x="5638800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35609" y="281375"/>
                </a:moveTo>
                <a:lnTo>
                  <a:pt x="335609" y="358613"/>
                </a:lnTo>
                <a:lnTo>
                  <a:pt x="474953" y="358613"/>
                </a:lnTo>
                <a:lnTo>
                  <a:pt x="411837" y="426764"/>
                </a:lnTo>
                <a:lnTo>
                  <a:pt x="411837" y="489867"/>
                </a:lnTo>
                <a:lnTo>
                  <a:pt x="453738" y="489867"/>
                </a:lnTo>
                <a:cubicBezTo>
                  <a:pt x="472921" y="489867"/>
                  <a:pt x="486720" y="492980"/>
                  <a:pt x="495133" y="499207"/>
                </a:cubicBezTo>
                <a:cubicBezTo>
                  <a:pt x="503547" y="505433"/>
                  <a:pt x="507754" y="513762"/>
                  <a:pt x="507754" y="524195"/>
                </a:cubicBezTo>
                <a:cubicBezTo>
                  <a:pt x="507754" y="535975"/>
                  <a:pt x="502706" y="545062"/>
                  <a:pt x="492609" y="551456"/>
                </a:cubicBezTo>
                <a:cubicBezTo>
                  <a:pt x="482513" y="557850"/>
                  <a:pt x="468882" y="561048"/>
                  <a:pt x="451718" y="561048"/>
                </a:cubicBezTo>
                <a:cubicBezTo>
                  <a:pt x="435227" y="561048"/>
                  <a:pt x="418316" y="558524"/>
                  <a:pt x="400983" y="553475"/>
                </a:cubicBezTo>
                <a:cubicBezTo>
                  <a:pt x="383651" y="548427"/>
                  <a:pt x="367917" y="541191"/>
                  <a:pt x="353782" y="531768"/>
                </a:cubicBezTo>
                <a:lnTo>
                  <a:pt x="317435" y="606987"/>
                </a:lnTo>
                <a:cubicBezTo>
                  <a:pt x="335609" y="618093"/>
                  <a:pt x="356895" y="626675"/>
                  <a:pt x="381295" y="632733"/>
                </a:cubicBezTo>
                <a:cubicBezTo>
                  <a:pt x="405695" y="638791"/>
                  <a:pt x="430179" y="641820"/>
                  <a:pt x="454747" y="641820"/>
                </a:cubicBezTo>
                <a:cubicBezTo>
                  <a:pt x="490422" y="641820"/>
                  <a:pt x="519533" y="636182"/>
                  <a:pt x="542082" y="624908"/>
                </a:cubicBezTo>
                <a:cubicBezTo>
                  <a:pt x="564631" y="613634"/>
                  <a:pt x="581374" y="599078"/>
                  <a:pt x="592312" y="581241"/>
                </a:cubicBezTo>
                <a:cubicBezTo>
                  <a:pt x="603250" y="563404"/>
                  <a:pt x="608719" y="544388"/>
                  <a:pt x="608719" y="524195"/>
                </a:cubicBezTo>
                <a:cubicBezTo>
                  <a:pt x="608719" y="493233"/>
                  <a:pt x="597360" y="467907"/>
                  <a:pt x="574643" y="448219"/>
                </a:cubicBezTo>
                <a:cubicBezTo>
                  <a:pt x="563285" y="438375"/>
                  <a:pt x="549255" y="430992"/>
                  <a:pt x="532553" y="426070"/>
                </a:cubicBezTo>
                <a:lnTo>
                  <a:pt x="517813" y="423053"/>
                </a:lnTo>
                <a:lnTo>
                  <a:pt x="591050" y="343973"/>
                </a:lnTo>
                <a:lnTo>
                  <a:pt x="591050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45C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86184B5-0FE3-30CD-FAFA-BBFA1D99D4C8}"/>
              </a:ext>
            </a:extLst>
          </p:cNvPr>
          <p:cNvSpPr/>
          <p:nvPr/>
        </p:nvSpPr>
        <p:spPr>
          <a:xfrm>
            <a:off x="7537433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32587" y="270485"/>
                </a:moveTo>
                <a:lnTo>
                  <a:pt x="274072" y="491093"/>
                </a:lnTo>
                <a:lnTo>
                  <a:pt x="274072" y="556216"/>
                </a:lnTo>
                <a:lnTo>
                  <a:pt x="460857" y="556216"/>
                </a:lnTo>
                <a:lnTo>
                  <a:pt x="460857" y="623862"/>
                </a:lnTo>
                <a:lnTo>
                  <a:pt x="558288" y="623862"/>
                </a:lnTo>
                <a:lnTo>
                  <a:pt x="558288" y="556216"/>
                </a:lnTo>
                <a:lnTo>
                  <a:pt x="610790" y="556216"/>
                </a:lnTo>
                <a:lnTo>
                  <a:pt x="610790" y="476958"/>
                </a:lnTo>
                <a:lnTo>
                  <a:pt x="558288" y="476958"/>
                </a:lnTo>
                <a:lnTo>
                  <a:pt x="558288" y="416884"/>
                </a:lnTo>
                <a:lnTo>
                  <a:pt x="463886" y="416884"/>
                </a:lnTo>
                <a:lnTo>
                  <a:pt x="463886" y="476958"/>
                </a:lnTo>
                <a:lnTo>
                  <a:pt x="391970" y="476958"/>
                </a:lnTo>
                <a:lnTo>
                  <a:pt x="536076" y="27048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26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10AA687-C544-60AF-C872-F9229BE54762}"/>
              </a:ext>
            </a:extLst>
          </p:cNvPr>
          <p:cNvSpPr/>
          <p:nvPr/>
        </p:nvSpPr>
        <p:spPr>
          <a:xfrm>
            <a:off x="9404329" y="906910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48269" y="292265"/>
                </a:moveTo>
                <a:lnTo>
                  <a:pt x="330600" y="498738"/>
                </a:lnTo>
                <a:lnTo>
                  <a:pt x="426516" y="498738"/>
                </a:lnTo>
                <a:cubicBezTo>
                  <a:pt x="444690" y="498738"/>
                  <a:pt x="458657" y="500168"/>
                  <a:pt x="468417" y="503029"/>
                </a:cubicBezTo>
                <a:cubicBezTo>
                  <a:pt x="478177" y="505890"/>
                  <a:pt x="485076" y="510097"/>
                  <a:pt x="489115" y="515650"/>
                </a:cubicBezTo>
                <a:cubicBezTo>
                  <a:pt x="493153" y="521203"/>
                  <a:pt x="495173" y="527513"/>
                  <a:pt x="495173" y="534581"/>
                </a:cubicBezTo>
                <a:cubicBezTo>
                  <a:pt x="495173" y="546360"/>
                  <a:pt x="489956" y="555531"/>
                  <a:pt x="479523" y="562094"/>
                </a:cubicBezTo>
                <a:cubicBezTo>
                  <a:pt x="469090" y="568656"/>
                  <a:pt x="455460" y="571938"/>
                  <a:pt x="438632" y="571938"/>
                </a:cubicBezTo>
                <a:cubicBezTo>
                  <a:pt x="421805" y="571938"/>
                  <a:pt x="404893" y="569414"/>
                  <a:pt x="387897" y="564365"/>
                </a:cubicBezTo>
                <a:cubicBezTo>
                  <a:pt x="370902" y="559317"/>
                  <a:pt x="355168" y="552081"/>
                  <a:pt x="340696" y="542658"/>
                </a:cubicBezTo>
                <a:lnTo>
                  <a:pt x="304854" y="617877"/>
                </a:lnTo>
                <a:cubicBezTo>
                  <a:pt x="322691" y="628983"/>
                  <a:pt x="343893" y="637565"/>
                  <a:pt x="368462" y="643623"/>
                </a:cubicBezTo>
                <a:cubicBezTo>
                  <a:pt x="393030" y="649681"/>
                  <a:pt x="417430" y="652710"/>
                  <a:pt x="441661" y="652710"/>
                </a:cubicBezTo>
                <a:cubicBezTo>
                  <a:pt x="477335" y="652710"/>
                  <a:pt x="506447" y="646988"/>
                  <a:pt x="528996" y="635546"/>
                </a:cubicBezTo>
                <a:cubicBezTo>
                  <a:pt x="551545" y="624103"/>
                  <a:pt x="568288" y="609211"/>
                  <a:pt x="579226" y="590869"/>
                </a:cubicBezTo>
                <a:cubicBezTo>
                  <a:pt x="590164" y="572527"/>
                  <a:pt x="595633" y="552923"/>
                  <a:pt x="595633" y="532057"/>
                </a:cubicBezTo>
                <a:cubicBezTo>
                  <a:pt x="595633" y="511190"/>
                  <a:pt x="590753" y="492428"/>
                  <a:pt x="580993" y="475769"/>
                </a:cubicBezTo>
                <a:cubicBezTo>
                  <a:pt x="571233" y="459109"/>
                  <a:pt x="555752" y="445816"/>
                  <a:pt x="534549" y="435887"/>
                </a:cubicBezTo>
                <a:cubicBezTo>
                  <a:pt x="513346" y="425959"/>
                  <a:pt x="485244" y="420995"/>
                  <a:pt x="450243" y="420995"/>
                </a:cubicBezTo>
                <a:lnTo>
                  <a:pt x="426643" y="420995"/>
                </a:lnTo>
                <a:lnTo>
                  <a:pt x="430934" y="369503"/>
                </a:lnTo>
                <a:lnTo>
                  <a:pt x="573421" y="369503"/>
                </a:lnTo>
                <a:lnTo>
                  <a:pt x="573421" y="29226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301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Google Shape;307;p42">
            <a:extLst>
              <a:ext uri="{FF2B5EF4-FFF2-40B4-BE49-F238E27FC236}">
                <a16:creationId xmlns:a16="http://schemas.microsoft.com/office/drawing/2014/main" id="{11E5E353-53C1-162B-BA7D-73027EBD016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INSIGHTS</a:t>
            </a:r>
            <a:endParaRPr dirty="0">
              <a:sym typeface="Oswald"/>
            </a:endParaRPr>
          </a:p>
        </p:txBody>
      </p:sp>
      <p:sp>
        <p:nvSpPr>
          <p:cNvPr id="17" name="Google Shape;307;p42">
            <a:extLst>
              <a:ext uri="{FF2B5EF4-FFF2-40B4-BE49-F238E27FC236}">
                <a16:creationId xmlns:a16="http://schemas.microsoft.com/office/drawing/2014/main" id="{0BB9506D-D51D-9215-A01E-1CF62C7BA187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SUMMARY OF ANALYTICAL RESULTS</a:t>
            </a:r>
          </a:p>
        </p:txBody>
      </p:sp>
      <p:sp>
        <p:nvSpPr>
          <p:cNvPr id="18" name="Google Shape;307;p42">
            <a:extLst>
              <a:ext uri="{FF2B5EF4-FFF2-40B4-BE49-F238E27FC236}">
                <a16:creationId xmlns:a16="http://schemas.microsoft.com/office/drawing/2014/main" id="{DCB23F0E-7FFE-2304-32AC-7E3C17ACC1F8}"/>
              </a:ext>
            </a:extLst>
          </p:cNvPr>
          <p:cNvSpPr txBox="1"/>
          <p:nvPr/>
        </p:nvSpPr>
        <p:spPr>
          <a:xfrm>
            <a:off x="3809702" y="-3119598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19" name="Google Shape;307;p42">
            <a:extLst>
              <a:ext uri="{FF2B5EF4-FFF2-40B4-BE49-F238E27FC236}">
                <a16:creationId xmlns:a16="http://schemas.microsoft.com/office/drawing/2014/main" id="{8C8AFC11-B4E9-6E1B-6C13-DB11E045B6A9}"/>
              </a:ext>
            </a:extLst>
          </p:cNvPr>
          <p:cNvSpPr txBox="1"/>
          <p:nvPr/>
        </p:nvSpPr>
        <p:spPr>
          <a:xfrm>
            <a:off x="2828400" y="-2659268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SUGGESTIONS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0753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0568A0-27B0-8F98-D290-92A9F34CA6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A55E1C1-E88C-0B83-DBA2-E40F8898B458}"/>
              </a:ext>
            </a:extLst>
          </p:cNvPr>
          <p:cNvSpPr/>
          <p:nvPr/>
        </p:nvSpPr>
        <p:spPr>
          <a:xfrm>
            <a:off x="1199528" y="2765481"/>
            <a:ext cx="9792944" cy="2224800"/>
          </a:xfrm>
          <a:custGeom>
            <a:avLst/>
            <a:gdLst>
              <a:gd name="connsiteX0" fmla="*/ 8680544 w 9792944"/>
              <a:gd name="connsiteY0" fmla="*/ 334800 h 2224800"/>
              <a:gd name="connsiteX1" fmla="*/ 7902944 w 9792944"/>
              <a:gd name="connsiteY1" fmla="*/ 1112400 h 2224800"/>
              <a:gd name="connsiteX2" fmla="*/ 8680544 w 9792944"/>
              <a:gd name="connsiteY2" fmla="*/ 1890000 h 2224800"/>
              <a:gd name="connsiteX3" fmla="*/ 9458144 w 9792944"/>
              <a:gd name="connsiteY3" fmla="*/ 1112400 h 2224800"/>
              <a:gd name="connsiteX4" fmla="*/ 8680544 w 9792944"/>
              <a:gd name="connsiteY4" fmla="*/ 334800 h 2224800"/>
              <a:gd name="connsiteX5" fmla="*/ 6788508 w 9792944"/>
              <a:gd name="connsiteY5" fmla="*/ 334800 h 2224800"/>
              <a:gd name="connsiteX6" fmla="*/ 6010908 w 9792944"/>
              <a:gd name="connsiteY6" fmla="*/ 1112400 h 2224800"/>
              <a:gd name="connsiteX7" fmla="*/ 6788508 w 9792944"/>
              <a:gd name="connsiteY7" fmla="*/ 1890000 h 2224800"/>
              <a:gd name="connsiteX8" fmla="*/ 7566108 w 9792944"/>
              <a:gd name="connsiteY8" fmla="*/ 1112400 h 2224800"/>
              <a:gd name="connsiteX9" fmla="*/ 6788508 w 9792944"/>
              <a:gd name="connsiteY9" fmla="*/ 334800 h 2224800"/>
              <a:gd name="connsiteX10" fmla="*/ 4896472 w 9792944"/>
              <a:gd name="connsiteY10" fmla="*/ 334800 h 2224800"/>
              <a:gd name="connsiteX11" fmla="*/ 4118872 w 9792944"/>
              <a:gd name="connsiteY11" fmla="*/ 1112400 h 2224800"/>
              <a:gd name="connsiteX12" fmla="*/ 4896472 w 9792944"/>
              <a:gd name="connsiteY12" fmla="*/ 1890000 h 2224800"/>
              <a:gd name="connsiteX13" fmla="*/ 5674072 w 9792944"/>
              <a:gd name="connsiteY13" fmla="*/ 1112400 h 2224800"/>
              <a:gd name="connsiteX14" fmla="*/ 4896472 w 9792944"/>
              <a:gd name="connsiteY14" fmla="*/ 334800 h 2224800"/>
              <a:gd name="connsiteX15" fmla="*/ 3004436 w 9792944"/>
              <a:gd name="connsiteY15" fmla="*/ 334800 h 2224800"/>
              <a:gd name="connsiteX16" fmla="*/ 2226836 w 9792944"/>
              <a:gd name="connsiteY16" fmla="*/ 1112400 h 2224800"/>
              <a:gd name="connsiteX17" fmla="*/ 3004436 w 9792944"/>
              <a:gd name="connsiteY17" fmla="*/ 1890000 h 2224800"/>
              <a:gd name="connsiteX18" fmla="*/ 3782036 w 9792944"/>
              <a:gd name="connsiteY18" fmla="*/ 1112400 h 2224800"/>
              <a:gd name="connsiteX19" fmla="*/ 3004436 w 9792944"/>
              <a:gd name="connsiteY19" fmla="*/ 334800 h 2224800"/>
              <a:gd name="connsiteX20" fmla="*/ 1112400 w 9792944"/>
              <a:gd name="connsiteY20" fmla="*/ 334800 h 2224800"/>
              <a:gd name="connsiteX21" fmla="*/ 334800 w 9792944"/>
              <a:gd name="connsiteY21" fmla="*/ 1112400 h 2224800"/>
              <a:gd name="connsiteX22" fmla="*/ 1112400 w 9792944"/>
              <a:gd name="connsiteY22" fmla="*/ 1890000 h 2224800"/>
              <a:gd name="connsiteX23" fmla="*/ 1890000 w 9792944"/>
              <a:gd name="connsiteY23" fmla="*/ 1112400 h 2224800"/>
              <a:gd name="connsiteX24" fmla="*/ 1112400 w 9792944"/>
              <a:gd name="connsiteY24" fmla="*/ 334800 h 2224800"/>
              <a:gd name="connsiteX25" fmla="*/ 1112400 w 9792944"/>
              <a:gd name="connsiteY25" fmla="*/ 0 h 2224800"/>
              <a:gd name="connsiteX26" fmla="*/ 2034820 w 9792944"/>
              <a:gd name="connsiteY26" fmla="*/ 490447 h 2224800"/>
              <a:gd name="connsiteX27" fmla="*/ 2058418 w 9792944"/>
              <a:gd name="connsiteY27" fmla="*/ 533923 h 2224800"/>
              <a:gd name="connsiteX28" fmla="*/ 2082017 w 9792944"/>
              <a:gd name="connsiteY28" fmla="*/ 490447 h 2224800"/>
              <a:gd name="connsiteX29" fmla="*/ 3004436 w 9792944"/>
              <a:gd name="connsiteY29" fmla="*/ 0 h 2224800"/>
              <a:gd name="connsiteX30" fmla="*/ 3926856 w 9792944"/>
              <a:gd name="connsiteY30" fmla="*/ 490447 h 2224800"/>
              <a:gd name="connsiteX31" fmla="*/ 3950454 w 9792944"/>
              <a:gd name="connsiteY31" fmla="*/ 533923 h 2224800"/>
              <a:gd name="connsiteX32" fmla="*/ 3974053 w 9792944"/>
              <a:gd name="connsiteY32" fmla="*/ 490447 h 2224800"/>
              <a:gd name="connsiteX33" fmla="*/ 4896472 w 9792944"/>
              <a:gd name="connsiteY33" fmla="*/ 0 h 2224800"/>
              <a:gd name="connsiteX34" fmla="*/ 5818892 w 9792944"/>
              <a:gd name="connsiteY34" fmla="*/ 490447 h 2224800"/>
              <a:gd name="connsiteX35" fmla="*/ 5842490 w 9792944"/>
              <a:gd name="connsiteY35" fmla="*/ 533923 h 2224800"/>
              <a:gd name="connsiteX36" fmla="*/ 5866089 w 9792944"/>
              <a:gd name="connsiteY36" fmla="*/ 490447 h 2224800"/>
              <a:gd name="connsiteX37" fmla="*/ 6788508 w 9792944"/>
              <a:gd name="connsiteY37" fmla="*/ 0 h 2224800"/>
              <a:gd name="connsiteX38" fmla="*/ 7710928 w 9792944"/>
              <a:gd name="connsiteY38" fmla="*/ 490447 h 2224800"/>
              <a:gd name="connsiteX39" fmla="*/ 7734526 w 9792944"/>
              <a:gd name="connsiteY39" fmla="*/ 533923 h 2224800"/>
              <a:gd name="connsiteX40" fmla="*/ 7758124 w 9792944"/>
              <a:gd name="connsiteY40" fmla="*/ 490447 h 2224800"/>
              <a:gd name="connsiteX41" fmla="*/ 8680544 w 9792944"/>
              <a:gd name="connsiteY41" fmla="*/ 0 h 2224800"/>
              <a:gd name="connsiteX42" fmla="*/ 9792944 w 9792944"/>
              <a:gd name="connsiteY42" fmla="*/ 1112400 h 2224800"/>
              <a:gd name="connsiteX43" fmla="*/ 8680544 w 9792944"/>
              <a:gd name="connsiteY43" fmla="*/ 2224800 h 2224800"/>
              <a:gd name="connsiteX44" fmla="*/ 7758124 w 9792944"/>
              <a:gd name="connsiteY44" fmla="*/ 1734354 h 2224800"/>
              <a:gd name="connsiteX45" fmla="*/ 7734526 w 9792944"/>
              <a:gd name="connsiteY45" fmla="*/ 1690877 h 2224800"/>
              <a:gd name="connsiteX46" fmla="*/ 7710928 w 9792944"/>
              <a:gd name="connsiteY46" fmla="*/ 1734354 h 2224800"/>
              <a:gd name="connsiteX47" fmla="*/ 6788508 w 9792944"/>
              <a:gd name="connsiteY47" fmla="*/ 2224800 h 2224800"/>
              <a:gd name="connsiteX48" fmla="*/ 5866089 w 9792944"/>
              <a:gd name="connsiteY48" fmla="*/ 1734354 h 2224800"/>
              <a:gd name="connsiteX49" fmla="*/ 5842490 w 9792944"/>
              <a:gd name="connsiteY49" fmla="*/ 1690877 h 2224800"/>
              <a:gd name="connsiteX50" fmla="*/ 5818892 w 9792944"/>
              <a:gd name="connsiteY50" fmla="*/ 1734354 h 2224800"/>
              <a:gd name="connsiteX51" fmla="*/ 4896472 w 9792944"/>
              <a:gd name="connsiteY51" fmla="*/ 2224800 h 2224800"/>
              <a:gd name="connsiteX52" fmla="*/ 3974053 w 9792944"/>
              <a:gd name="connsiteY52" fmla="*/ 1734354 h 2224800"/>
              <a:gd name="connsiteX53" fmla="*/ 3950454 w 9792944"/>
              <a:gd name="connsiteY53" fmla="*/ 1690877 h 2224800"/>
              <a:gd name="connsiteX54" fmla="*/ 3926856 w 9792944"/>
              <a:gd name="connsiteY54" fmla="*/ 1734354 h 2224800"/>
              <a:gd name="connsiteX55" fmla="*/ 3004436 w 9792944"/>
              <a:gd name="connsiteY55" fmla="*/ 2224800 h 2224800"/>
              <a:gd name="connsiteX56" fmla="*/ 2082017 w 9792944"/>
              <a:gd name="connsiteY56" fmla="*/ 1734354 h 2224800"/>
              <a:gd name="connsiteX57" fmla="*/ 2058418 w 9792944"/>
              <a:gd name="connsiteY57" fmla="*/ 1690877 h 2224800"/>
              <a:gd name="connsiteX58" fmla="*/ 2034820 w 9792944"/>
              <a:gd name="connsiteY58" fmla="*/ 1734354 h 2224800"/>
              <a:gd name="connsiteX59" fmla="*/ 1112400 w 9792944"/>
              <a:gd name="connsiteY59" fmla="*/ 2224800 h 2224800"/>
              <a:gd name="connsiteX60" fmla="*/ 0 w 9792944"/>
              <a:gd name="connsiteY60" fmla="*/ 1112400 h 2224800"/>
              <a:gd name="connsiteX61" fmla="*/ 1112400 w 9792944"/>
              <a:gd name="connsiteY61" fmla="*/ 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92944" h="2224800">
                <a:moveTo>
                  <a:pt x="8680544" y="334800"/>
                </a:moveTo>
                <a:cubicBezTo>
                  <a:pt x="8251087" y="334800"/>
                  <a:pt x="7902944" y="682943"/>
                  <a:pt x="7902944" y="1112400"/>
                </a:cubicBezTo>
                <a:cubicBezTo>
                  <a:pt x="7902944" y="1541857"/>
                  <a:pt x="8251087" y="1890000"/>
                  <a:pt x="8680544" y="1890000"/>
                </a:cubicBezTo>
                <a:cubicBezTo>
                  <a:pt x="9110001" y="1890000"/>
                  <a:pt x="9458144" y="1541857"/>
                  <a:pt x="9458144" y="1112400"/>
                </a:cubicBezTo>
                <a:cubicBezTo>
                  <a:pt x="9458144" y="682943"/>
                  <a:pt x="9110001" y="334800"/>
                  <a:pt x="8680544" y="334800"/>
                </a:cubicBezTo>
                <a:close/>
                <a:moveTo>
                  <a:pt x="6788508" y="334800"/>
                </a:moveTo>
                <a:cubicBezTo>
                  <a:pt x="6359051" y="334800"/>
                  <a:pt x="6010908" y="682943"/>
                  <a:pt x="6010908" y="1112400"/>
                </a:cubicBezTo>
                <a:cubicBezTo>
                  <a:pt x="6010908" y="1541857"/>
                  <a:pt x="6359051" y="1890000"/>
                  <a:pt x="6788508" y="1890000"/>
                </a:cubicBezTo>
                <a:cubicBezTo>
                  <a:pt x="7217965" y="1890000"/>
                  <a:pt x="7566108" y="1541857"/>
                  <a:pt x="7566108" y="1112400"/>
                </a:cubicBezTo>
                <a:cubicBezTo>
                  <a:pt x="7566108" y="682943"/>
                  <a:pt x="7217965" y="334800"/>
                  <a:pt x="6788508" y="334800"/>
                </a:cubicBezTo>
                <a:close/>
                <a:moveTo>
                  <a:pt x="4896472" y="334800"/>
                </a:moveTo>
                <a:cubicBezTo>
                  <a:pt x="4467015" y="334800"/>
                  <a:pt x="4118872" y="682943"/>
                  <a:pt x="4118872" y="1112400"/>
                </a:cubicBezTo>
                <a:cubicBezTo>
                  <a:pt x="4118872" y="1541857"/>
                  <a:pt x="4467015" y="1890000"/>
                  <a:pt x="4896472" y="1890000"/>
                </a:cubicBezTo>
                <a:cubicBezTo>
                  <a:pt x="5325929" y="1890000"/>
                  <a:pt x="5674072" y="1541857"/>
                  <a:pt x="5674072" y="1112400"/>
                </a:cubicBezTo>
                <a:cubicBezTo>
                  <a:pt x="5674072" y="682943"/>
                  <a:pt x="5325929" y="334800"/>
                  <a:pt x="4896472" y="334800"/>
                </a:cubicBezTo>
                <a:close/>
                <a:moveTo>
                  <a:pt x="3004436" y="334800"/>
                </a:moveTo>
                <a:cubicBezTo>
                  <a:pt x="2574979" y="334800"/>
                  <a:pt x="2226836" y="682943"/>
                  <a:pt x="2226836" y="1112400"/>
                </a:cubicBezTo>
                <a:cubicBezTo>
                  <a:pt x="2226836" y="1541857"/>
                  <a:pt x="2574979" y="1890000"/>
                  <a:pt x="3004436" y="1890000"/>
                </a:cubicBezTo>
                <a:cubicBezTo>
                  <a:pt x="3433893" y="1890000"/>
                  <a:pt x="3782036" y="1541857"/>
                  <a:pt x="3782036" y="1112400"/>
                </a:cubicBezTo>
                <a:cubicBezTo>
                  <a:pt x="3782036" y="682943"/>
                  <a:pt x="3433893" y="334800"/>
                  <a:pt x="3004436" y="334800"/>
                </a:cubicBezTo>
                <a:close/>
                <a:moveTo>
                  <a:pt x="1112400" y="334800"/>
                </a:moveTo>
                <a:cubicBezTo>
                  <a:pt x="682943" y="334800"/>
                  <a:pt x="334800" y="682943"/>
                  <a:pt x="334800" y="1112400"/>
                </a:cubicBezTo>
                <a:cubicBezTo>
                  <a:pt x="334800" y="1541857"/>
                  <a:pt x="682943" y="1890000"/>
                  <a:pt x="1112400" y="1890000"/>
                </a:cubicBezTo>
                <a:cubicBezTo>
                  <a:pt x="1541857" y="1890000"/>
                  <a:pt x="1890000" y="1541857"/>
                  <a:pt x="1890000" y="1112400"/>
                </a:cubicBezTo>
                <a:cubicBezTo>
                  <a:pt x="1890000" y="682943"/>
                  <a:pt x="1541857" y="334800"/>
                  <a:pt x="1112400" y="334800"/>
                </a:cubicBezTo>
                <a:close/>
                <a:moveTo>
                  <a:pt x="1112400" y="0"/>
                </a:moveTo>
                <a:cubicBezTo>
                  <a:pt x="1496377" y="0"/>
                  <a:pt x="1834914" y="194546"/>
                  <a:pt x="2034820" y="490447"/>
                </a:cubicBezTo>
                <a:lnTo>
                  <a:pt x="2058418" y="533923"/>
                </a:lnTo>
                <a:lnTo>
                  <a:pt x="2082017" y="490447"/>
                </a:lnTo>
                <a:cubicBezTo>
                  <a:pt x="2281923" y="194546"/>
                  <a:pt x="2620460" y="0"/>
                  <a:pt x="3004436" y="0"/>
                </a:cubicBezTo>
                <a:cubicBezTo>
                  <a:pt x="3388413" y="0"/>
                  <a:pt x="3726950" y="194546"/>
                  <a:pt x="3926856" y="490447"/>
                </a:cubicBezTo>
                <a:lnTo>
                  <a:pt x="3950454" y="533923"/>
                </a:lnTo>
                <a:lnTo>
                  <a:pt x="3974053" y="490447"/>
                </a:lnTo>
                <a:cubicBezTo>
                  <a:pt x="4173959" y="194546"/>
                  <a:pt x="4512496" y="0"/>
                  <a:pt x="4896472" y="0"/>
                </a:cubicBezTo>
                <a:cubicBezTo>
                  <a:pt x="5280448" y="0"/>
                  <a:pt x="5618986" y="194546"/>
                  <a:pt x="5818892" y="490447"/>
                </a:cubicBezTo>
                <a:lnTo>
                  <a:pt x="5842490" y="533923"/>
                </a:lnTo>
                <a:lnTo>
                  <a:pt x="5866089" y="490447"/>
                </a:lnTo>
                <a:cubicBezTo>
                  <a:pt x="6065995" y="194546"/>
                  <a:pt x="6404532" y="0"/>
                  <a:pt x="6788508" y="0"/>
                </a:cubicBezTo>
                <a:cubicBezTo>
                  <a:pt x="7172484" y="0"/>
                  <a:pt x="7511021" y="194546"/>
                  <a:pt x="7710928" y="490447"/>
                </a:cubicBezTo>
                <a:lnTo>
                  <a:pt x="7734526" y="533923"/>
                </a:lnTo>
                <a:lnTo>
                  <a:pt x="7758124" y="490447"/>
                </a:lnTo>
                <a:cubicBezTo>
                  <a:pt x="7958031" y="194546"/>
                  <a:pt x="8296568" y="0"/>
                  <a:pt x="8680544" y="0"/>
                </a:cubicBezTo>
                <a:cubicBezTo>
                  <a:pt x="9294906" y="0"/>
                  <a:pt x="9792944" y="498038"/>
                  <a:pt x="9792944" y="1112400"/>
                </a:cubicBezTo>
                <a:cubicBezTo>
                  <a:pt x="9792944" y="1726762"/>
                  <a:pt x="9294906" y="2224800"/>
                  <a:pt x="8680544" y="2224800"/>
                </a:cubicBezTo>
                <a:cubicBezTo>
                  <a:pt x="8296568" y="2224800"/>
                  <a:pt x="7958031" y="2030254"/>
                  <a:pt x="7758124" y="1734354"/>
                </a:cubicBezTo>
                <a:lnTo>
                  <a:pt x="7734526" y="1690877"/>
                </a:lnTo>
                <a:lnTo>
                  <a:pt x="7710928" y="1734354"/>
                </a:lnTo>
                <a:cubicBezTo>
                  <a:pt x="7511021" y="2030254"/>
                  <a:pt x="7172484" y="2224800"/>
                  <a:pt x="6788508" y="2224800"/>
                </a:cubicBezTo>
                <a:cubicBezTo>
                  <a:pt x="6404532" y="2224800"/>
                  <a:pt x="6065995" y="2030254"/>
                  <a:pt x="5866089" y="1734354"/>
                </a:cubicBezTo>
                <a:lnTo>
                  <a:pt x="5842490" y="1690877"/>
                </a:lnTo>
                <a:lnTo>
                  <a:pt x="5818892" y="1734354"/>
                </a:lnTo>
                <a:cubicBezTo>
                  <a:pt x="5618986" y="2030254"/>
                  <a:pt x="5280448" y="2224800"/>
                  <a:pt x="4896472" y="2224800"/>
                </a:cubicBezTo>
                <a:cubicBezTo>
                  <a:pt x="4512496" y="2224800"/>
                  <a:pt x="4173959" y="2030254"/>
                  <a:pt x="3974053" y="1734354"/>
                </a:cubicBezTo>
                <a:lnTo>
                  <a:pt x="3950454" y="1690877"/>
                </a:lnTo>
                <a:lnTo>
                  <a:pt x="3926856" y="1734354"/>
                </a:lnTo>
                <a:cubicBezTo>
                  <a:pt x="3726950" y="2030254"/>
                  <a:pt x="3388413" y="2224800"/>
                  <a:pt x="3004436" y="2224800"/>
                </a:cubicBezTo>
                <a:cubicBezTo>
                  <a:pt x="2620460" y="2224800"/>
                  <a:pt x="2281923" y="2030254"/>
                  <a:pt x="2082017" y="1734354"/>
                </a:cubicBezTo>
                <a:lnTo>
                  <a:pt x="2058418" y="1690877"/>
                </a:lnTo>
                <a:lnTo>
                  <a:pt x="2034820" y="1734354"/>
                </a:lnTo>
                <a:cubicBezTo>
                  <a:pt x="1834914" y="2030254"/>
                  <a:pt x="1496377" y="2224800"/>
                  <a:pt x="1112400" y="2224800"/>
                </a:cubicBezTo>
                <a:cubicBezTo>
                  <a:pt x="498038" y="2224800"/>
                  <a:pt x="0" y="1726762"/>
                  <a:pt x="0" y="1112400"/>
                </a:cubicBezTo>
                <a:cubicBezTo>
                  <a:pt x="0" y="498038"/>
                  <a:pt x="498038" y="0"/>
                  <a:pt x="1112400" y="0"/>
                </a:cubicBezTo>
                <a:close/>
              </a:path>
            </a:pathLst>
          </a:custGeom>
          <a:noFill/>
          <a:ln w="12700">
            <a:solidFill>
              <a:schemeClr val="bg1">
                <a:alpha val="7410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07B3DD-02C0-E75A-AD83-B57286D5D97E}"/>
              </a:ext>
            </a:extLst>
          </p:cNvPr>
          <p:cNvSpPr/>
          <p:nvPr/>
        </p:nvSpPr>
        <p:spPr>
          <a:xfrm flipV="1">
            <a:off x="1199528" y="2767281"/>
            <a:ext cx="9792944" cy="2221200"/>
          </a:xfrm>
          <a:custGeom>
            <a:avLst/>
            <a:gdLst>
              <a:gd name="connsiteX0" fmla="*/ 1112400 w 9792944"/>
              <a:gd name="connsiteY0" fmla="*/ 2224800 h 2224800"/>
              <a:gd name="connsiteX1" fmla="*/ 2224800 w 9792944"/>
              <a:gd name="connsiteY1" fmla="*/ 1112400 h 2224800"/>
              <a:gd name="connsiteX2" fmla="*/ 2226836 w 9792944"/>
              <a:gd name="connsiteY2" fmla="*/ 1112400 h 2224800"/>
              <a:gd name="connsiteX3" fmla="*/ 3004436 w 9792944"/>
              <a:gd name="connsiteY3" fmla="*/ 334800 h 2224800"/>
              <a:gd name="connsiteX4" fmla="*/ 3782036 w 9792944"/>
              <a:gd name="connsiteY4" fmla="*/ 1112400 h 2224800"/>
              <a:gd name="connsiteX5" fmla="*/ 3784072 w 9792944"/>
              <a:gd name="connsiteY5" fmla="*/ 1112400 h 2224800"/>
              <a:gd name="connsiteX6" fmla="*/ 4896472 w 9792944"/>
              <a:gd name="connsiteY6" fmla="*/ 2224800 h 2224800"/>
              <a:gd name="connsiteX7" fmla="*/ 6008872 w 9792944"/>
              <a:gd name="connsiteY7" fmla="*/ 1112400 h 2224800"/>
              <a:gd name="connsiteX8" fmla="*/ 6010908 w 9792944"/>
              <a:gd name="connsiteY8" fmla="*/ 1112400 h 2224800"/>
              <a:gd name="connsiteX9" fmla="*/ 6788508 w 9792944"/>
              <a:gd name="connsiteY9" fmla="*/ 334800 h 2224800"/>
              <a:gd name="connsiteX10" fmla="*/ 7566108 w 9792944"/>
              <a:gd name="connsiteY10" fmla="*/ 1112400 h 2224800"/>
              <a:gd name="connsiteX11" fmla="*/ 7568144 w 9792944"/>
              <a:gd name="connsiteY11" fmla="*/ 1112400 h 2224800"/>
              <a:gd name="connsiteX12" fmla="*/ 8680544 w 9792944"/>
              <a:gd name="connsiteY12" fmla="*/ 2224800 h 2224800"/>
              <a:gd name="connsiteX13" fmla="*/ 9792944 w 9792944"/>
              <a:gd name="connsiteY13" fmla="*/ 1112400 h 2224800"/>
              <a:gd name="connsiteX14" fmla="*/ 9458144 w 9792944"/>
              <a:gd name="connsiteY14" fmla="*/ 1112400 h 2224800"/>
              <a:gd name="connsiteX15" fmla="*/ 8680544 w 9792944"/>
              <a:gd name="connsiteY15" fmla="*/ 1890000 h 2224800"/>
              <a:gd name="connsiteX16" fmla="*/ 7902944 w 9792944"/>
              <a:gd name="connsiteY16" fmla="*/ 1112400 h 2224800"/>
              <a:gd name="connsiteX17" fmla="*/ 7900908 w 9792944"/>
              <a:gd name="connsiteY17" fmla="*/ 1112400 h 2224800"/>
              <a:gd name="connsiteX18" fmla="*/ 6788508 w 9792944"/>
              <a:gd name="connsiteY18" fmla="*/ 0 h 2224800"/>
              <a:gd name="connsiteX19" fmla="*/ 5676108 w 9792944"/>
              <a:gd name="connsiteY19" fmla="*/ 1112400 h 2224800"/>
              <a:gd name="connsiteX20" fmla="*/ 5674072 w 9792944"/>
              <a:gd name="connsiteY20" fmla="*/ 1112400 h 2224800"/>
              <a:gd name="connsiteX21" fmla="*/ 4896472 w 9792944"/>
              <a:gd name="connsiteY21" fmla="*/ 1890000 h 2224800"/>
              <a:gd name="connsiteX22" fmla="*/ 4118872 w 9792944"/>
              <a:gd name="connsiteY22" fmla="*/ 1112400 h 2224800"/>
              <a:gd name="connsiteX23" fmla="*/ 4116836 w 9792944"/>
              <a:gd name="connsiteY23" fmla="*/ 1112400 h 2224800"/>
              <a:gd name="connsiteX24" fmla="*/ 3004436 w 9792944"/>
              <a:gd name="connsiteY24" fmla="*/ 0 h 2224800"/>
              <a:gd name="connsiteX25" fmla="*/ 1892036 w 9792944"/>
              <a:gd name="connsiteY25" fmla="*/ 1112400 h 2224800"/>
              <a:gd name="connsiteX26" fmla="*/ 1890000 w 9792944"/>
              <a:gd name="connsiteY26" fmla="*/ 1112400 h 2224800"/>
              <a:gd name="connsiteX27" fmla="*/ 1112400 w 9792944"/>
              <a:gd name="connsiteY27" fmla="*/ 1890000 h 2224800"/>
              <a:gd name="connsiteX28" fmla="*/ 334800 w 9792944"/>
              <a:gd name="connsiteY28" fmla="*/ 1112400 h 2224800"/>
              <a:gd name="connsiteX29" fmla="*/ 0 w 9792944"/>
              <a:gd name="connsiteY29" fmla="*/ 1112400 h 2224800"/>
              <a:gd name="connsiteX30" fmla="*/ 1112400 w 9792944"/>
              <a:gd name="connsiteY30" fmla="*/ 222480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92944" h="2224800">
                <a:moveTo>
                  <a:pt x="1112400" y="2224800"/>
                </a:moveTo>
                <a:cubicBezTo>
                  <a:pt x="1726762" y="2224800"/>
                  <a:pt x="2224800" y="1726762"/>
                  <a:pt x="2224800" y="1112400"/>
                </a:cubicBezTo>
                <a:lnTo>
                  <a:pt x="2226836" y="1112400"/>
                </a:lnTo>
                <a:cubicBezTo>
                  <a:pt x="2226836" y="682943"/>
                  <a:pt x="2574979" y="334800"/>
                  <a:pt x="3004436" y="334800"/>
                </a:cubicBezTo>
                <a:cubicBezTo>
                  <a:pt x="3433893" y="334800"/>
                  <a:pt x="3782036" y="682943"/>
                  <a:pt x="3782036" y="1112400"/>
                </a:cubicBezTo>
                <a:lnTo>
                  <a:pt x="3784072" y="1112400"/>
                </a:lnTo>
                <a:cubicBezTo>
                  <a:pt x="3784072" y="1726762"/>
                  <a:pt x="4282110" y="2224800"/>
                  <a:pt x="4896472" y="2224800"/>
                </a:cubicBezTo>
                <a:cubicBezTo>
                  <a:pt x="5510834" y="2224800"/>
                  <a:pt x="6008872" y="1726762"/>
                  <a:pt x="6008872" y="1112400"/>
                </a:cubicBezTo>
                <a:lnTo>
                  <a:pt x="6010908" y="1112400"/>
                </a:lnTo>
                <a:cubicBezTo>
                  <a:pt x="6010908" y="682943"/>
                  <a:pt x="6359051" y="334800"/>
                  <a:pt x="6788508" y="334800"/>
                </a:cubicBezTo>
                <a:cubicBezTo>
                  <a:pt x="7217965" y="334800"/>
                  <a:pt x="7566108" y="682943"/>
                  <a:pt x="7566108" y="1112400"/>
                </a:cubicBezTo>
                <a:lnTo>
                  <a:pt x="7568144" y="1112400"/>
                </a:lnTo>
                <a:cubicBezTo>
                  <a:pt x="7568144" y="1726762"/>
                  <a:pt x="8066182" y="2224800"/>
                  <a:pt x="8680544" y="2224800"/>
                </a:cubicBezTo>
                <a:cubicBezTo>
                  <a:pt x="9294906" y="2224800"/>
                  <a:pt x="9792944" y="1726762"/>
                  <a:pt x="9792944" y="1112400"/>
                </a:cubicBezTo>
                <a:lnTo>
                  <a:pt x="9458144" y="1112400"/>
                </a:lnTo>
                <a:cubicBezTo>
                  <a:pt x="9458144" y="1541857"/>
                  <a:pt x="9110001" y="1890000"/>
                  <a:pt x="8680544" y="1890000"/>
                </a:cubicBezTo>
                <a:cubicBezTo>
                  <a:pt x="8251087" y="1890000"/>
                  <a:pt x="7902944" y="1541857"/>
                  <a:pt x="7902944" y="1112400"/>
                </a:cubicBezTo>
                <a:lnTo>
                  <a:pt x="7900908" y="1112400"/>
                </a:lnTo>
                <a:cubicBezTo>
                  <a:pt x="7900908" y="498038"/>
                  <a:pt x="7402870" y="0"/>
                  <a:pt x="6788508" y="0"/>
                </a:cubicBezTo>
                <a:cubicBezTo>
                  <a:pt x="6174146" y="0"/>
                  <a:pt x="5676108" y="498038"/>
                  <a:pt x="5676108" y="1112400"/>
                </a:cubicBezTo>
                <a:lnTo>
                  <a:pt x="5674072" y="1112400"/>
                </a:lnTo>
                <a:cubicBezTo>
                  <a:pt x="5674072" y="1541857"/>
                  <a:pt x="5325929" y="1890000"/>
                  <a:pt x="4896472" y="1890000"/>
                </a:cubicBezTo>
                <a:cubicBezTo>
                  <a:pt x="4467015" y="1890000"/>
                  <a:pt x="4118872" y="1541857"/>
                  <a:pt x="4118872" y="1112400"/>
                </a:cubicBezTo>
                <a:lnTo>
                  <a:pt x="4116836" y="1112400"/>
                </a:lnTo>
                <a:cubicBezTo>
                  <a:pt x="4116836" y="498038"/>
                  <a:pt x="3618798" y="0"/>
                  <a:pt x="3004436" y="0"/>
                </a:cubicBezTo>
                <a:cubicBezTo>
                  <a:pt x="2390074" y="0"/>
                  <a:pt x="1892036" y="498038"/>
                  <a:pt x="1892036" y="1112400"/>
                </a:cubicBezTo>
                <a:lnTo>
                  <a:pt x="1890000" y="1112400"/>
                </a:lnTo>
                <a:cubicBezTo>
                  <a:pt x="1890000" y="1541857"/>
                  <a:pt x="1541857" y="1890000"/>
                  <a:pt x="1112400" y="1890000"/>
                </a:cubicBezTo>
                <a:cubicBezTo>
                  <a:pt x="682943" y="1890000"/>
                  <a:pt x="334800" y="1541857"/>
                  <a:pt x="334800" y="1112400"/>
                </a:cubicBezTo>
                <a:lnTo>
                  <a:pt x="0" y="1112400"/>
                </a:lnTo>
                <a:cubicBezTo>
                  <a:pt x="0" y="1726762"/>
                  <a:pt x="498038" y="2224800"/>
                  <a:pt x="1112400" y="2224800"/>
                </a:cubicBezTo>
                <a:close/>
              </a:path>
            </a:pathLst>
          </a:custGeom>
          <a:gradFill flip="none" rotWithShape="1">
            <a:gsLst>
              <a:gs pos="73000">
                <a:srgbClr val="FF26C0"/>
              </a:gs>
              <a:gs pos="45000">
                <a:srgbClr val="F45C22"/>
              </a:gs>
              <a:gs pos="30000">
                <a:srgbClr val="55B01D"/>
              </a:gs>
              <a:gs pos="8000">
                <a:srgbClr val="FFE452"/>
              </a:gs>
              <a:gs pos="97000">
                <a:srgbClr val="30118C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FC297B0-BF15-B9BA-0C2D-5F1C53E19D01}"/>
              </a:ext>
            </a:extLst>
          </p:cNvPr>
          <p:cNvSpPr/>
          <p:nvPr/>
        </p:nvSpPr>
        <p:spPr>
          <a:xfrm>
            <a:off x="1839952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55141" y="281375"/>
                </a:moveTo>
                <a:lnTo>
                  <a:pt x="355141" y="358613"/>
                </a:lnTo>
                <a:lnTo>
                  <a:pt x="420768" y="358613"/>
                </a:lnTo>
                <a:lnTo>
                  <a:pt x="420768" y="634752"/>
                </a:lnTo>
                <a:lnTo>
                  <a:pt x="520724" y="634752"/>
                </a:lnTo>
                <a:lnTo>
                  <a:pt x="520724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E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6894D5-F675-41E7-0707-2CC638245F16}"/>
              </a:ext>
            </a:extLst>
          </p:cNvPr>
          <p:cNvSpPr/>
          <p:nvPr/>
        </p:nvSpPr>
        <p:spPr>
          <a:xfrm>
            <a:off x="3725866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62824" y="274307"/>
                </a:moveTo>
                <a:cubicBezTo>
                  <a:pt x="428160" y="274307"/>
                  <a:pt x="398375" y="281038"/>
                  <a:pt x="373470" y="294500"/>
                </a:cubicBezTo>
                <a:cubicBezTo>
                  <a:pt x="348566" y="307962"/>
                  <a:pt x="329551" y="325799"/>
                  <a:pt x="316425" y="348012"/>
                </a:cubicBezTo>
                <a:lnTo>
                  <a:pt x="390634" y="389407"/>
                </a:lnTo>
                <a:cubicBezTo>
                  <a:pt x="397702" y="377964"/>
                  <a:pt x="406789" y="369382"/>
                  <a:pt x="417895" y="363661"/>
                </a:cubicBezTo>
                <a:cubicBezTo>
                  <a:pt x="429001" y="357940"/>
                  <a:pt x="440949" y="355079"/>
                  <a:pt x="453738" y="355079"/>
                </a:cubicBezTo>
                <a:cubicBezTo>
                  <a:pt x="468882" y="355079"/>
                  <a:pt x="480241" y="358276"/>
                  <a:pt x="487813" y="364671"/>
                </a:cubicBezTo>
                <a:cubicBezTo>
                  <a:pt x="495386" y="371065"/>
                  <a:pt x="499172" y="379984"/>
                  <a:pt x="499172" y="391426"/>
                </a:cubicBezTo>
                <a:cubicBezTo>
                  <a:pt x="499172" y="396138"/>
                  <a:pt x="498415" y="401271"/>
                  <a:pt x="496900" y="406824"/>
                </a:cubicBezTo>
                <a:cubicBezTo>
                  <a:pt x="495386" y="412377"/>
                  <a:pt x="492357" y="418519"/>
                  <a:pt x="487813" y="425250"/>
                </a:cubicBezTo>
                <a:cubicBezTo>
                  <a:pt x="483270" y="431981"/>
                  <a:pt x="476287" y="439721"/>
                  <a:pt x="466863" y="448472"/>
                </a:cubicBezTo>
                <a:lnTo>
                  <a:pt x="334599" y="572154"/>
                </a:lnTo>
                <a:lnTo>
                  <a:pt x="334599" y="634752"/>
                </a:lnTo>
                <a:lnTo>
                  <a:pt x="609729" y="634752"/>
                </a:lnTo>
                <a:lnTo>
                  <a:pt x="609729" y="555495"/>
                </a:lnTo>
                <a:lnTo>
                  <a:pt x="473342" y="555495"/>
                </a:lnTo>
                <a:lnTo>
                  <a:pt x="540063" y="493906"/>
                </a:lnTo>
                <a:cubicBezTo>
                  <a:pt x="556890" y="478425"/>
                  <a:pt x="569595" y="464374"/>
                  <a:pt x="578177" y="451753"/>
                </a:cubicBezTo>
                <a:cubicBezTo>
                  <a:pt x="586759" y="439132"/>
                  <a:pt x="592565" y="427185"/>
                  <a:pt x="595594" y="415910"/>
                </a:cubicBezTo>
                <a:cubicBezTo>
                  <a:pt x="598622" y="404636"/>
                  <a:pt x="600137" y="393278"/>
                  <a:pt x="600137" y="381835"/>
                </a:cubicBezTo>
                <a:cubicBezTo>
                  <a:pt x="600137" y="359959"/>
                  <a:pt x="594331" y="340944"/>
                  <a:pt x="582720" y="324790"/>
                </a:cubicBezTo>
                <a:cubicBezTo>
                  <a:pt x="571109" y="308635"/>
                  <a:pt x="555039" y="296183"/>
                  <a:pt x="534510" y="287433"/>
                </a:cubicBezTo>
                <a:cubicBezTo>
                  <a:pt x="513980" y="278682"/>
                  <a:pt x="490085" y="274307"/>
                  <a:pt x="462824" y="274307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55B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5F9383C-ABAE-339D-9C44-3FE2CBA1D339}"/>
              </a:ext>
            </a:extLst>
          </p:cNvPr>
          <p:cNvSpPr/>
          <p:nvPr/>
        </p:nvSpPr>
        <p:spPr>
          <a:xfrm>
            <a:off x="5638800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35609" y="281375"/>
                </a:moveTo>
                <a:lnTo>
                  <a:pt x="335609" y="358613"/>
                </a:lnTo>
                <a:lnTo>
                  <a:pt x="474953" y="358613"/>
                </a:lnTo>
                <a:lnTo>
                  <a:pt x="411837" y="426764"/>
                </a:lnTo>
                <a:lnTo>
                  <a:pt x="411837" y="489867"/>
                </a:lnTo>
                <a:lnTo>
                  <a:pt x="453738" y="489867"/>
                </a:lnTo>
                <a:cubicBezTo>
                  <a:pt x="472921" y="489867"/>
                  <a:pt x="486720" y="492980"/>
                  <a:pt x="495133" y="499207"/>
                </a:cubicBezTo>
                <a:cubicBezTo>
                  <a:pt x="503547" y="505433"/>
                  <a:pt x="507754" y="513762"/>
                  <a:pt x="507754" y="524195"/>
                </a:cubicBezTo>
                <a:cubicBezTo>
                  <a:pt x="507754" y="535975"/>
                  <a:pt x="502706" y="545062"/>
                  <a:pt x="492609" y="551456"/>
                </a:cubicBezTo>
                <a:cubicBezTo>
                  <a:pt x="482513" y="557850"/>
                  <a:pt x="468882" y="561048"/>
                  <a:pt x="451718" y="561048"/>
                </a:cubicBezTo>
                <a:cubicBezTo>
                  <a:pt x="435227" y="561048"/>
                  <a:pt x="418316" y="558524"/>
                  <a:pt x="400983" y="553475"/>
                </a:cubicBezTo>
                <a:cubicBezTo>
                  <a:pt x="383651" y="548427"/>
                  <a:pt x="367917" y="541191"/>
                  <a:pt x="353782" y="531768"/>
                </a:cubicBezTo>
                <a:lnTo>
                  <a:pt x="317435" y="606987"/>
                </a:lnTo>
                <a:cubicBezTo>
                  <a:pt x="335609" y="618093"/>
                  <a:pt x="356895" y="626675"/>
                  <a:pt x="381295" y="632733"/>
                </a:cubicBezTo>
                <a:cubicBezTo>
                  <a:pt x="405695" y="638791"/>
                  <a:pt x="430179" y="641820"/>
                  <a:pt x="454747" y="641820"/>
                </a:cubicBezTo>
                <a:cubicBezTo>
                  <a:pt x="490422" y="641820"/>
                  <a:pt x="519533" y="636182"/>
                  <a:pt x="542082" y="624908"/>
                </a:cubicBezTo>
                <a:cubicBezTo>
                  <a:pt x="564631" y="613634"/>
                  <a:pt x="581374" y="599078"/>
                  <a:pt x="592312" y="581241"/>
                </a:cubicBezTo>
                <a:cubicBezTo>
                  <a:pt x="603250" y="563404"/>
                  <a:pt x="608719" y="544388"/>
                  <a:pt x="608719" y="524195"/>
                </a:cubicBezTo>
                <a:cubicBezTo>
                  <a:pt x="608719" y="493233"/>
                  <a:pt x="597360" y="467907"/>
                  <a:pt x="574643" y="448219"/>
                </a:cubicBezTo>
                <a:cubicBezTo>
                  <a:pt x="563285" y="438375"/>
                  <a:pt x="549255" y="430992"/>
                  <a:pt x="532553" y="426070"/>
                </a:cubicBezTo>
                <a:lnTo>
                  <a:pt x="517813" y="423053"/>
                </a:lnTo>
                <a:lnTo>
                  <a:pt x="591050" y="343973"/>
                </a:lnTo>
                <a:lnTo>
                  <a:pt x="591050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45C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ACAE7876-6EA9-A4A3-F991-3D4B3E2C3B58}"/>
              </a:ext>
            </a:extLst>
          </p:cNvPr>
          <p:cNvSpPr/>
          <p:nvPr/>
        </p:nvSpPr>
        <p:spPr>
          <a:xfrm>
            <a:off x="7537433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32587" y="270485"/>
                </a:moveTo>
                <a:lnTo>
                  <a:pt x="274072" y="491093"/>
                </a:lnTo>
                <a:lnTo>
                  <a:pt x="274072" y="556216"/>
                </a:lnTo>
                <a:lnTo>
                  <a:pt x="460857" y="556216"/>
                </a:lnTo>
                <a:lnTo>
                  <a:pt x="460857" y="623862"/>
                </a:lnTo>
                <a:lnTo>
                  <a:pt x="558288" y="623862"/>
                </a:lnTo>
                <a:lnTo>
                  <a:pt x="558288" y="556216"/>
                </a:lnTo>
                <a:lnTo>
                  <a:pt x="610790" y="556216"/>
                </a:lnTo>
                <a:lnTo>
                  <a:pt x="610790" y="476958"/>
                </a:lnTo>
                <a:lnTo>
                  <a:pt x="558288" y="476958"/>
                </a:lnTo>
                <a:lnTo>
                  <a:pt x="558288" y="416884"/>
                </a:lnTo>
                <a:lnTo>
                  <a:pt x="463886" y="416884"/>
                </a:lnTo>
                <a:lnTo>
                  <a:pt x="463886" y="476958"/>
                </a:lnTo>
                <a:lnTo>
                  <a:pt x="391970" y="476958"/>
                </a:lnTo>
                <a:lnTo>
                  <a:pt x="536076" y="27048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26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26B57F1-ED78-12C4-04CF-D8483BDB17A4}"/>
              </a:ext>
            </a:extLst>
          </p:cNvPr>
          <p:cNvSpPr/>
          <p:nvPr/>
        </p:nvSpPr>
        <p:spPr>
          <a:xfrm>
            <a:off x="9404329" y="340979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48269" y="292265"/>
                </a:moveTo>
                <a:lnTo>
                  <a:pt x="330600" y="498738"/>
                </a:lnTo>
                <a:lnTo>
                  <a:pt x="426516" y="498738"/>
                </a:lnTo>
                <a:cubicBezTo>
                  <a:pt x="444690" y="498738"/>
                  <a:pt x="458657" y="500168"/>
                  <a:pt x="468417" y="503029"/>
                </a:cubicBezTo>
                <a:cubicBezTo>
                  <a:pt x="478177" y="505890"/>
                  <a:pt x="485076" y="510097"/>
                  <a:pt x="489115" y="515650"/>
                </a:cubicBezTo>
                <a:cubicBezTo>
                  <a:pt x="493153" y="521203"/>
                  <a:pt x="495173" y="527513"/>
                  <a:pt x="495173" y="534581"/>
                </a:cubicBezTo>
                <a:cubicBezTo>
                  <a:pt x="495173" y="546360"/>
                  <a:pt x="489956" y="555531"/>
                  <a:pt x="479523" y="562094"/>
                </a:cubicBezTo>
                <a:cubicBezTo>
                  <a:pt x="469090" y="568656"/>
                  <a:pt x="455460" y="571938"/>
                  <a:pt x="438632" y="571938"/>
                </a:cubicBezTo>
                <a:cubicBezTo>
                  <a:pt x="421805" y="571938"/>
                  <a:pt x="404893" y="569414"/>
                  <a:pt x="387897" y="564365"/>
                </a:cubicBezTo>
                <a:cubicBezTo>
                  <a:pt x="370902" y="559317"/>
                  <a:pt x="355168" y="552081"/>
                  <a:pt x="340696" y="542658"/>
                </a:cubicBezTo>
                <a:lnTo>
                  <a:pt x="304854" y="617877"/>
                </a:lnTo>
                <a:cubicBezTo>
                  <a:pt x="322691" y="628983"/>
                  <a:pt x="343893" y="637565"/>
                  <a:pt x="368462" y="643623"/>
                </a:cubicBezTo>
                <a:cubicBezTo>
                  <a:pt x="393030" y="649681"/>
                  <a:pt x="417430" y="652710"/>
                  <a:pt x="441661" y="652710"/>
                </a:cubicBezTo>
                <a:cubicBezTo>
                  <a:pt x="477335" y="652710"/>
                  <a:pt x="506447" y="646988"/>
                  <a:pt x="528996" y="635546"/>
                </a:cubicBezTo>
                <a:cubicBezTo>
                  <a:pt x="551545" y="624103"/>
                  <a:pt x="568288" y="609211"/>
                  <a:pt x="579226" y="590869"/>
                </a:cubicBezTo>
                <a:cubicBezTo>
                  <a:pt x="590164" y="572527"/>
                  <a:pt x="595633" y="552923"/>
                  <a:pt x="595633" y="532057"/>
                </a:cubicBezTo>
                <a:cubicBezTo>
                  <a:pt x="595633" y="511190"/>
                  <a:pt x="590753" y="492428"/>
                  <a:pt x="580993" y="475769"/>
                </a:cubicBezTo>
                <a:cubicBezTo>
                  <a:pt x="571233" y="459109"/>
                  <a:pt x="555752" y="445816"/>
                  <a:pt x="534549" y="435887"/>
                </a:cubicBezTo>
                <a:cubicBezTo>
                  <a:pt x="513346" y="425959"/>
                  <a:pt x="485244" y="420995"/>
                  <a:pt x="450243" y="420995"/>
                </a:cubicBezTo>
                <a:lnTo>
                  <a:pt x="426643" y="420995"/>
                </a:lnTo>
                <a:lnTo>
                  <a:pt x="430934" y="369503"/>
                </a:lnTo>
                <a:lnTo>
                  <a:pt x="573421" y="369503"/>
                </a:lnTo>
                <a:lnTo>
                  <a:pt x="573421" y="29226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301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BF4D86-1727-86EA-8733-2688DA4D7DFE}"/>
              </a:ext>
            </a:extLst>
          </p:cNvPr>
          <p:cNvGrpSpPr/>
          <p:nvPr/>
        </p:nvGrpSpPr>
        <p:grpSpPr>
          <a:xfrm>
            <a:off x="788346" y="5423779"/>
            <a:ext cx="3060377" cy="896368"/>
            <a:chOff x="788346" y="5423779"/>
            <a:chExt cx="3060377" cy="896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5C692D-3079-CE07-6D0A-105826F6C6CE}"/>
                </a:ext>
              </a:extLst>
            </p:cNvPr>
            <p:cNvSpPr txBox="1"/>
            <p:nvPr/>
          </p:nvSpPr>
          <p:spPr>
            <a:xfrm>
              <a:off x="896654" y="5423779"/>
              <a:ext cx="2789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E452"/>
                  </a:solidFill>
                  <a:latin typeface=""/>
                </a:rPr>
                <a:t>Boost Weekend Traffic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08FC4F-CE09-0D00-9E89-1C697ECDEA81}"/>
                </a:ext>
              </a:extLst>
            </p:cNvPr>
            <p:cNvSpPr txBox="1"/>
            <p:nvPr/>
          </p:nvSpPr>
          <p:spPr>
            <a:xfrm>
              <a:off x="788346" y="5735372"/>
              <a:ext cx="3060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Promote flexible fares, leisure packages, or loyalty incentives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D3FB47-6E9D-A833-45CD-D19CAF403300}"/>
              </a:ext>
            </a:extLst>
          </p:cNvPr>
          <p:cNvGrpSpPr/>
          <p:nvPr/>
        </p:nvGrpSpPr>
        <p:grpSpPr>
          <a:xfrm>
            <a:off x="4317592" y="5428459"/>
            <a:ext cx="3503221" cy="1157548"/>
            <a:chOff x="4344389" y="5472162"/>
            <a:chExt cx="3503221" cy="11575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48262-82D0-9BA3-3AAF-2D88581B3FF0}"/>
                </a:ext>
              </a:extLst>
            </p:cNvPr>
            <p:cNvSpPr txBox="1"/>
            <p:nvPr/>
          </p:nvSpPr>
          <p:spPr>
            <a:xfrm>
              <a:off x="4701008" y="5472162"/>
              <a:ext cx="2789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25C0"/>
                  </a:solidFill>
                  <a:latin typeface=""/>
                </a:defRPr>
              </a:lvl1pPr>
            </a:lstStyle>
            <a:p>
              <a:r>
                <a:rPr lang="en-US" dirty="0">
                  <a:solidFill>
                    <a:srgbClr val="F45C22"/>
                  </a:solidFill>
                </a:rPr>
                <a:t>Focus on Top Carriers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88518E-0D75-3A84-06F3-53FF25C7656C}"/>
                </a:ext>
              </a:extLst>
            </p:cNvPr>
            <p:cNvSpPr txBox="1"/>
            <p:nvPr/>
          </p:nvSpPr>
          <p:spPr>
            <a:xfrm>
              <a:off x="4344389" y="5798713"/>
              <a:ext cx="3503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Align more flights with Southwest &amp; Delta, and reassess performance contracts with low-efficiency carriers.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5A9061-030C-2CEB-C6C8-4C0D2C3C92A0}"/>
              </a:ext>
            </a:extLst>
          </p:cNvPr>
          <p:cNvGrpSpPr/>
          <p:nvPr/>
        </p:nvGrpSpPr>
        <p:grpSpPr>
          <a:xfrm>
            <a:off x="2626776" y="1172218"/>
            <a:ext cx="3112577" cy="1168709"/>
            <a:chOff x="2626776" y="1172218"/>
            <a:chExt cx="3112577" cy="11687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17D81-CD01-BBD8-F45C-0F16E11C3681}"/>
                </a:ext>
              </a:extLst>
            </p:cNvPr>
            <p:cNvSpPr txBox="1"/>
            <p:nvPr/>
          </p:nvSpPr>
          <p:spPr>
            <a:xfrm>
              <a:off x="2626776" y="1172218"/>
              <a:ext cx="3112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5B01C"/>
                  </a:solidFill>
                  <a:latin typeface=""/>
                </a:rPr>
                <a:t>Q1 Load Factor Recovery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8C0EF4-5769-C4B7-7EFB-B6D8DC3542B9}"/>
                </a:ext>
              </a:extLst>
            </p:cNvPr>
            <p:cNvSpPr txBox="1"/>
            <p:nvPr/>
          </p:nvSpPr>
          <p:spPr>
            <a:xfrm>
              <a:off x="2699827" y="1509930"/>
              <a:ext cx="29664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Seasonal campaigns, dynamic pricing, and reduced capacity on underperforming routes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0323A-AFD6-53AC-7A13-7690944C40D3}"/>
              </a:ext>
            </a:extLst>
          </p:cNvPr>
          <p:cNvGrpSpPr/>
          <p:nvPr/>
        </p:nvGrpSpPr>
        <p:grpSpPr>
          <a:xfrm>
            <a:off x="6511394" y="1169546"/>
            <a:ext cx="2980779" cy="1171381"/>
            <a:chOff x="6511394" y="1169546"/>
            <a:chExt cx="2980779" cy="11713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954E3-771F-D192-8027-C15FA34591ED}"/>
                </a:ext>
              </a:extLst>
            </p:cNvPr>
            <p:cNvSpPr txBox="1"/>
            <p:nvPr/>
          </p:nvSpPr>
          <p:spPr>
            <a:xfrm>
              <a:off x="6511394" y="1169546"/>
              <a:ext cx="296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25C0"/>
                  </a:solidFill>
                  <a:latin typeface=""/>
                </a:rPr>
                <a:t>Optimize Route Planning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1C5E69-67F5-68DC-986F-36D802111FAC}"/>
                </a:ext>
              </a:extLst>
            </p:cNvPr>
            <p:cNvSpPr txBox="1"/>
            <p:nvPr/>
          </p:nvSpPr>
          <p:spPr>
            <a:xfrm>
              <a:off x="6525698" y="1509930"/>
              <a:ext cx="29664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Analyze demand patterns on key routes to cut waste and boost efficiency."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313BFD-37F6-F064-780C-DAEA64CD7C61}"/>
              </a:ext>
            </a:extLst>
          </p:cNvPr>
          <p:cNvGrpSpPr/>
          <p:nvPr/>
        </p:nvGrpSpPr>
        <p:grpSpPr>
          <a:xfrm>
            <a:off x="8438191" y="5414835"/>
            <a:ext cx="2994467" cy="1200329"/>
            <a:chOff x="8438191" y="5414835"/>
            <a:chExt cx="2994467" cy="1200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B8450B-830F-DD28-9358-90D68D74FA57}"/>
                </a:ext>
              </a:extLst>
            </p:cNvPr>
            <p:cNvSpPr txBox="1"/>
            <p:nvPr/>
          </p:nvSpPr>
          <p:spPr>
            <a:xfrm>
              <a:off x="8438191" y="5414835"/>
              <a:ext cx="2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25C0"/>
                  </a:solidFill>
                  <a:latin typeface=""/>
                </a:defRPr>
              </a:lvl1pPr>
            </a:lstStyle>
            <a:p>
              <a:r>
                <a:rPr lang="en-US" dirty="0">
                  <a:solidFill>
                    <a:srgbClr val="8776FE"/>
                  </a:solidFill>
                </a:rPr>
                <a:t>Grow Long-Haul Network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8D41A-9DBA-B29B-2E51-AF4979B7FD78}"/>
                </a:ext>
              </a:extLst>
            </p:cNvPr>
            <p:cNvSpPr txBox="1"/>
            <p:nvPr/>
          </p:nvSpPr>
          <p:spPr>
            <a:xfrm>
              <a:off x="8452844" y="5784167"/>
              <a:ext cx="2979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Explore new city pairs in the 1000-2000+ mile range to diversify operations.</a:t>
              </a:r>
            </a:p>
          </p:txBody>
        </p:sp>
      </p:grpSp>
      <p:sp>
        <p:nvSpPr>
          <p:cNvPr id="59" name="Freeform 58">
            <a:extLst>
              <a:ext uri="{FF2B5EF4-FFF2-40B4-BE49-F238E27FC236}">
                <a16:creationId xmlns:a16="http://schemas.microsoft.com/office/drawing/2014/main" id="{A637E06B-0455-F98B-A9BC-1FEFF8AEDA86}"/>
              </a:ext>
            </a:extLst>
          </p:cNvPr>
          <p:cNvSpPr/>
          <p:nvPr/>
        </p:nvSpPr>
        <p:spPr>
          <a:xfrm>
            <a:off x="-1239709" y="-5346357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DFC374D2-AB2C-ED00-1D5C-21B9F246EFD1}"/>
              </a:ext>
            </a:extLst>
          </p:cNvPr>
          <p:cNvSpPr/>
          <p:nvPr/>
        </p:nvSpPr>
        <p:spPr>
          <a:xfrm>
            <a:off x="-3667868" y="453961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E198AD2C-4082-F41C-2316-0DB696445243}"/>
              </a:ext>
            </a:extLst>
          </p:cNvPr>
          <p:cNvSpPr/>
          <p:nvPr/>
        </p:nvSpPr>
        <p:spPr>
          <a:xfrm>
            <a:off x="-2479417" y="8445889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12BA5B0-3055-42E8-36E7-017000E0D8A1}"/>
              </a:ext>
            </a:extLst>
          </p:cNvPr>
          <p:cNvGrpSpPr/>
          <p:nvPr/>
        </p:nvGrpSpPr>
        <p:grpSpPr>
          <a:xfrm>
            <a:off x="-5081912" y="2036636"/>
            <a:ext cx="2673453" cy="921159"/>
            <a:chOff x="-107576" y="2036636"/>
            <a:chExt cx="2673453" cy="921159"/>
          </a:xfrm>
        </p:grpSpPr>
        <p:sp>
          <p:nvSpPr>
            <p:cNvPr id="63" name="Google Shape;294;p42">
              <a:extLst>
                <a:ext uri="{FF2B5EF4-FFF2-40B4-BE49-F238E27FC236}">
                  <a16:creationId xmlns:a16="http://schemas.microsoft.com/office/drawing/2014/main" id="{EC6CBB4B-4B60-ABB5-DDD2-EB3EF76DFACA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64" name="Google Shape;321;p42">
              <a:extLst>
                <a:ext uri="{FF2B5EF4-FFF2-40B4-BE49-F238E27FC236}">
                  <a16:creationId xmlns:a16="http://schemas.microsoft.com/office/drawing/2014/main" id="{C0919B70-E80D-FEB7-4727-ADC07C8C73D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65" name="Google Shape;294;p42">
              <a:extLst>
                <a:ext uri="{FF2B5EF4-FFF2-40B4-BE49-F238E27FC236}">
                  <a16:creationId xmlns:a16="http://schemas.microsoft.com/office/drawing/2014/main" id="{B105B30D-DA0A-6F1E-604F-24E7E7C4CB25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44A446-70B0-7ED5-540F-B93D24B97A05}"/>
              </a:ext>
            </a:extLst>
          </p:cNvPr>
          <p:cNvGrpSpPr/>
          <p:nvPr/>
        </p:nvGrpSpPr>
        <p:grpSpPr>
          <a:xfrm>
            <a:off x="-10130029" y="3439254"/>
            <a:ext cx="2566800" cy="783069"/>
            <a:chOff x="1523" y="3439254"/>
            <a:chExt cx="2566800" cy="783069"/>
          </a:xfrm>
        </p:grpSpPr>
        <p:sp>
          <p:nvSpPr>
            <p:cNvPr id="67" name="Google Shape;294;p42">
              <a:extLst>
                <a:ext uri="{FF2B5EF4-FFF2-40B4-BE49-F238E27FC236}">
                  <a16:creationId xmlns:a16="http://schemas.microsoft.com/office/drawing/2014/main" id="{666570F8-5988-0161-E8E2-7DD6B457B3D5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68" name="Google Shape;321;p42">
              <a:extLst>
                <a:ext uri="{FF2B5EF4-FFF2-40B4-BE49-F238E27FC236}">
                  <a16:creationId xmlns:a16="http://schemas.microsoft.com/office/drawing/2014/main" id="{6B71C26E-B8D0-85FF-ABA5-9242BAC69DB7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69" name="Google Shape;294;p42">
              <a:extLst>
                <a:ext uri="{FF2B5EF4-FFF2-40B4-BE49-F238E27FC236}">
                  <a16:creationId xmlns:a16="http://schemas.microsoft.com/office/drawing/2014/main" id="{214423F9-2A57-21D1-66A5-792CB6F334E7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4250E25-5E82-64A2-CE76-ED3006F761B7}"/>
              </a:ext>
            </a:extLst>
          </p:cNvPr>
          <p:cNvGrpSpPr/>
          <p:nvPr/>
        </p:nvGrpSpPr>
        <p:grpSpPr>
          <a:xfrm>
            <a:off x="-14486838" y="4855752"/>
            <a:ext cx="2566800" cy="913306"/>
            <a:chOff x="-2742" y="4855752"/>
            <a:chExt cx="2566800" cy="913306"/>
          </a:xfrm>
        </p:grpSpPr>
        <p:sp>
          <p:nvSpPr>
            <p:cNvPr id="71" name="Google Shape;294;p42">
              <a:extLst>
                <a:ext uri="{FF2B5EF4-FFF2-40B4-BE49-F238E27FC236}">
                  <a16:creationId xmlns:a16="http://schemas.microsoft.com/office/drawing/2014/main" id="{BAE1AD3B-A0C8-11D9-041F-5482F54E5046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72" name="Google Shape;321;p42">
              <a:extLst>
                <a:ext uri="{FF2B5EF4-FFF2-40B4-BE49-F238E27FC236}">
                  <a16:creationId xmlns:a16="http://schemas.microsoft.com/office/drawing/2014/main" id="{7D1D4F84-8462-8D29-24B5-29EA09F7D6C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73" name="Google Shape;294;p42">
              <a:extLst>
                <a:ext uri="{FF2B5EF4-FFF2-40B4-BE49-F238E27FC236}">
                  <a16:creationId xmlns:a16="http://schemas.microsoft.com/office/drawing/2014/main" id="{B9DEF5E3-1AA5-B0AD-FC4E-18A81272BE39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 and ExpressJet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C098C1-3232-5879-778A-1F19AFCE2F7F}"/>
              </a:ext>
            </a:extLst>
          </p:cNvPr>
          <p:cNvGrpSpPr/>
          <p:nvPr/>
        </p:nvGrpSpPr>
        <p:grpSpPr>
          <a:xfrm>
            <a:off x="-2406640" y="2041453"/>
            <a:ext cx="864000" cy="864000"/>
            <a:chOff x="2567696" y="2041453"/>
            <a:chExt cx="864000" cy="864000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527CBC6-5B66-F9E3-463E-16024888C275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Google Shape;306;p42">
              <a:extLst>
                <a:ext uri="{FF2B5EF4-FFF2-40B4-BE49-F238E27FC236}">
                  <a16:creationId xmlns:a16="http://schemas.microsoft.com/office/drawing/2014/main" id="{F4E8722C-7B65-4A83-583E-AEB76A4F1ECA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4C628F-6BE5-0EED-696A-454BDE89A809}"/>
              </a:ext>
            </a:extLst>
          </p:cNvPr>
          <p:cNvGrpSpPr/>
          <p:nvPr/>
        </p:nvGrpSpPr>
        <p:grpSpPr>
          <a:xfrm>
            <a:off x="-7561410" y="3444071"/>
            <a:ext cx="864000" cy="864000"/>
            <a:chOff x="2570142" y="3444071"/>
            <a:chExt cx="864000" cy="86400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96B1CEA-1064-96BA-5183-016F8F3F08FB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Google Shape;306;p42">
              <a:extLst>
                <a:ext uri="{FF2B5EF4-FFF2-40B4-BE49-F238E27FC236}">
                  <a16:creationId xmlns:a16="http://schemas.microsoft.com/office/drawing/2014/main" id="{C1372C6D-7652-A656-F64A-1BADA418E01C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61863C-00AB-4DA9-E1D9-13C63A0673C8}"/>
              </a:ext>
            </a:extLst>
          </p:cNvPr>
          <p:cNvGrpSpPr/>
          <p:nvPr/>
        </p:nvGrpSpPr>
        <p:grpSpPr>
          <a:xfrm>
            <a:off x="-11918219" y="4845173"/>
            <a:ext cx="864000" cy="864000"/>
            <a:chOff x="2565877" y="4845173"/>
            <a:chExt cx="864000" cy="864000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400AC16-C9BF-6F14-98B8-AACEC13A034A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Google Shape;306;p42">
              <a:extLst>
                <a:ext uri="{FF2B5EF4-FFF2-40B4-BE49-F238E27FC236}">
                  <a16:creationId xmlns:a16="http://schemas.microsoft.com/office/drawing/2014/main" id="{6E26FCA0-EE05-7918-E690-20D296590341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2C2BC1E3-A71D-AAEB-2823-B966C24D7C52}"/>
              </a:ext>
            </a:extLst>
          </p:cNvPr>
          <p:cNvSpPr/>
          <p:nvPr/>
        </p:nvSpPr>
        <p:spPr>
          <a:xfrm>
            <a:off x="12333939" y="-4115588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F8C75BBF-57C4-BD61-089F-C79B743D486D}"/>
              </a:ext>
            </a:extLst>
          </p:cNvPr>
          <p:cNvSpPr/>
          <p:nvPr/>
        </p:nvSpPr>
        <p:spPr>
          <a:xfrm>
            <a:off x="16692107" y="-1252340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805D4C1C-95F8-5E30-1F24-CA3AADECFA1C}"/>
              </a:ext>
            </a:extLst>
          </p:cNvPr>
          <p:cNvSpPr/>
          <p:nvPr/>
        </p:nvSpPr>
        <p:spPr>
          <a:xfrm>
            <a:off x="14362558" y="8445888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5FA280-3B39-C826-C7FE-0FBA1040244E}"/>
              </a:ext>
            </a:extLst>
          </p:cNvPr>
          <p:cNvGrpSpPr/>
          <p:nvPr/>
        </p:nvGrpSpPr>
        <p:grpSpPr>
          <a:xfrm>
            <a:off x="15725351" y="2036636"/>
            <a:ext cx="2566800" cy="783069"/>
            <a:chOff x="9653735" y="2036636"/>
            <a:chExt cx="2566800" cy="783069"/>
          </a:xfrm>
        </p:grpSpPr>
        <p:sp>
          <p:nvSpPr>
            <p:cNvPr id="87" name="Google Shape;294;p42">
              <a:extLst>
                <a:ext uri="{FF2B5EF4-FFF2-40B4-BE49-F238E27FC236}">
                  <a16:creationId xmlns:a16="http://schemas.microsoft.com/office/drawing/2014/main" id="{B4D62CBF-D15D-13E6-5BFF-C6C767F18569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88" name="Google Shape;321;p42">
              <a:extLst>
                <a:ext uri="{FF2B5EF4-FFF2-40B4-BE49-F238E27FC236}">
                  <a16:creationId xmlns:a16="http://schemas.microsoft.com/office/drawing/2014/main" id="{A4001401-2F2E-8EB5-90F0-EA3E99BB2FB1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89" name="Google Shape;294;p42">
              <a:extLst>
                <a:ext uri="{FF2B5EF4-FFF2-40B4-BE49-F238E27FC236}">
                  <a16:creationId xmlns:a16="http://schemas.microsoft.com/office/drawing/2014/main" id="{2C4F2D77-DCAB-B7C9-D9E8-F353464D3AD7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600F460-11CD-812C-D341-A10E4F1AB446}"/>
              </a:ext>
            </a:extLst>
          </p:cNvPr>
          <p:cNvGrpSpPr/>
          <p:nvPr/>
        </p:nvGrpSpPr>
        <p:grpSpPr>
          <a:xfrm>
            <a:off x="21942238" y="3439256"/>
            <a:ext cx="2566800" cy="956025"/>
            <a:chOff x="9652702" y="3439256"/>
            <a:chExt cx="2566800" cy="956025"/>
          </a:xfrm>
        </p:grpSpPr>
        <p:sp>
          <p:nvSpPr>
            <p:cNvPr id="91" name="Google Shape;294;p42">
              <a:extLst>
                <a:ext uri="{FF2B5EF4-FFF2-40B4-BE49-F238E27FC236}">
                  <a16:creationId xmlns:a16="http://schemas.microsoft.com/office/drawing/2014/main" id="{D219C906-C8CA-93ED-2FF4-3A8DFA26E8F7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92" name="Google Shape;321;p42">
              <a:extLst>
                <a:ext uri="{FF2B5EF4-FFF2-40B4-BE49-F238E27FC236}">
                  <a16:creationId xmlns:a16="http://schemas.microsoft.com/office/drawing/2014/main" id="{4F1ADF2D-A424-107E-4505-1787E0A683BE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93" name="Google Shape;294;p42">
              <a:extLst>
                <a:ext uri="{FF2B5EF4-FFF2-40B4-BE49-F238E27FC236}">
                  <a16:creationId xmlns:a16="http://schemas.microsoft.com/office/drawing/2014/main" id="{C2E9FEFC-3A6C-AD28-BC93-B2C52ECA4EFB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BA98B1C-8824-C94B-0ECA-9F50CAB0B356}"/>
              </a:ext>
            </a:extLst>
          </p:cNvPr>
          <p:cNvGrpSpPr/>
          <p:nvPr/>
        </p:nvGrpSpPr>
        <p:grpSpPr>
          <a:xfrm>
            <a:off x="27793612" y="4855752"/>
            <a:ext cx="2566800" cy="926755"/>
            <a:chOff x="9651916" y="4855752"/>
            <a:chExt cx="2566800" cy="926755"/>
          </a:xfrm>
        </p:grpSpPr>
        <p:sp>
          <p:nvSpPr>
            <p:cNvPr id="95" name="Google Shape;294;p42">
              <a:extLst>
                <a:ext uri="{FF2B5EF4-FFF2-40B4-BE49-F238E27FC236}">
                  <a16:creationId xmlns:a16="http://schemas.microsoft.com/office/drawing/2014/main" id="{1319D5D1-5D68-F21B-8721-E9325341402B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96" name="Google Shape;321;p42">
              <a:extLst>
                <a:ext uri="{FF2B5EF4-FFF2-40B4-BE49-F238E27FC236}">
                  <a16:creationId xmlns:a16="http://schemas.microsoft.com/office/drawing/2014/main" id="{D0BE199E-916E-E4B1-B162-FB1D034BF93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97" name="Google Shape;294;p42">
              <a:extLst>
                <a:ext uri="{FF2B5EF4-FFF2-40B4-BE49-F238E27FC236}">
                  <a16:creationId xmlns:a16="http://schemas.microsoft.com/office/drawing/2014/main" id="{7EE16C6D-06E4-F266-4FB1-AC3F6E5FAF92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13E6CCE-5A89-6797-519F-E905E9F2A020}"/>
              </a:ext>
            </a:extLst>
          </p:cNvPr>
          <p:cNvGrpSpPr/>
          <p:nvPr/>
        </p:nvGrpSpPr>
        <p:grpSpPr>
          <a:xfrm>
            <a:off x="26915806" y="4845173"/>
            <a:ext cx="864000" cy="864000"/>
            <a:chOff x="8774110" y="4845173"/>
            <a:chExt cx="864000" cy="864000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52B9E44-2E5C-7B64-9915-7DF4FFF38F21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Google Shape;306;p42">
              <a:extLst>
                <a:ext uri="{FF2B5EF4-FFF2-40B4-BE49-F238E27FC236}">
                  <a16:creationId xmlns:a16="http://schemas.microsoft.com/office/drawing/2014/main" id="{1B96A1BE-5524-BD31-194C-F6ADDEB01727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B4F52E-F68E-33D7-E05C-9A56300C29FB}"/>
              </a:ext>
            </a:extLst>
          </p:cNvPr>
          <p:cNvGrpSpPr/>
          <p:nvPr/>
        </p:nvGrpSpPr>
        <p:grpSpPr>
          <a:xfrm>
            <a:off x="21064432" y="3444071"/>
            <a:ext cx="864000" cy="864000"/>
            <a:chOff x="8774896" y="3444071"/>
            <a:chExt cx="864000" cy="864000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7A8CFCF-0A48-8762-CB2F-AADDE322E524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Google Shape;306;p42">
              <a:extLst>
                <a:ext uri="{FF2B5EF4-FFF2-40B4-BE49-F238E27FC236}">
                  <a16:creationId xmlns:a16="http://schemas.microsoft.com/office/drawing/2014/main" id="{0664AB2B-4E55-44F3-BE64-17DD219583D1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39EFC4-6D0E-5CB5-319A-D3D2884D2975}"/>
              </a:ext>
            </a:extLst>
          </p:cNvPr>
          <p:cNvGrpSpPr/>
          <p:nvPr/>
        </p:nvGrpSpPr>
        <p:grpSpPr>
          <a:xfrm>
            <a:off x="14847545" y="2041453"/>
            <a:ext cx="864000" cy="864000"/>
            <a:chOff x="8775929" y="2041453"/>
            <a:chExt cx="864000" cy="864000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F82D5EB-2001-69DC-8218-41A7332CAA51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Google Shape;306;p42">
              <a:extLst>
                <a:ext uri="{FF2B5EF4-FFF2-40B4-BE49-F238E27FC236}">
                  <a16:creationId xmlns:a16="http://schemas.microsoft.com/office/drawing/2014/main" id="{BA2A91D0-6C12-C3CF-CB3F-EB2D0B23F096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09" name="Google Shape;307;p42">
            <a:extLst>
              <a:ext uri="{FF2B5EF4-FFF2-40B4-BE49-F238E27FC236}">
                <a16:creationId xmlns:a16="http://schemas.microsoft.com/office/drawing/2014/main" id="{2B871F6B-2E51-76EE-A317-46B050A61079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110" name="Google Shape;307;p42">
            <a:extLst>
              <a:ext uri="{FF2B5EF4-FFF2-40B4-BE49-F238E27FC236}">
                <a16:creationId xmlns:a16="http://schemas.microsoft.com/office/drawing/2014/main" id="{E84A79FD-6E58-880E-6947-04468FF3708B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SUGGESTIONS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7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EDC78-846F-3A5F-2452-862480FF6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" t="3763" r="1083" b="2882"/>
          <a:stretch/>
        </p:blipFill>
        <p:spPr>
          <a:xfrm>
            <a:off x="1607127" y="1506280"/>
            <a:ext cx="8977745" cy="4405746"/>
          </a:xfrm>
          <a:prstGeom prst="rect">
            <a:avLst/>
          </a:prstGeom>
        </p:spPr>
      </p:pic>
      <p:sp>
        <p:nvSpPr>
          <p:cNvPr id="10" name="Google Shape;307;p42">
            <a:extLst>
              <a:ext uri="{FF2B5EF4-FFF2-40B4-BE49-F238E27FC236}">
                <a16:creationId xmlns:a16="http://schemas.microsoft.com/office/drawing/2014/main" id="{45439F84-32C7-DC93-6DDF-A31525E8E904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DASHBOARD</a:t>
            </a:r>
            <a:endParaRPr dirty="0">
              <a:sym typeface="Oswald"/>
            </a:endParaRPr>
          </a:p>
        </p:txBody>
      </p:sp>
      <p:sp>
        <p:nvSpPr>
          <p:cNvPr id="11" name="Google Shape;307;p42">
            <a:extLst>
              <a:ext uri="{FF2B5EF4-FFF2-40B4-BE49-F238E27FC236}">
                <a16:creationId xmlns:a16="http://schemas.microsoft.com/office/drawing/2014/main" id="{A581A33E-4C9A-DAED-5900-38F58BD06015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MS EXCEL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5501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C8991-22C1-A479-46B1-C8A87362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77" y="1228937"/>
            <a:ext cx="8826445" cy="4946487"/>
          </a:xfrm>
          <a:prstGeom prst="rect">
            <a:avLst/>
          </a:prstGeom>
        </p:spPr>
      </p:pic>
      <p:sp>
        <p:nvSpPr>
          <p:cNvPr id="9" name="Google Shape;307;p42">
            <a:extLst>
              <a:ext uri="{FF2B5EF4-FFF2-40B4-BE49-F238E27FC236}">
                <a16:creationId xmlns:a16="http://schemas.microsoft.com/office/drawing/2014/main" id="{95F2C317-2BFE-5D5B-FFD5-03C83F2035E0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DASHBOARD</a:t>
            </a:r>
            <a:endParaRPr dirty="0">
              <a:sym typeface="Oswald"/>
            </a:endParaRPr>
          </a:p>
        </p:txBody>
      </p:sp>
      <p:sp>
        <p:nvSpPr>
          <p:cNvPr id="10" name="Google Shape;307;p42">
            <a:extLst>
              <a:ext uri="{FF2B5EF4-FFF2-40B4-BE49-F238E27FC236}">
                <a16:creationId xmlns:a16="http://schemas.microsoft.com/office/drawing/2014/main" id="{B9D6164A-CD66-5B2C-11FA-225E4CDC2C5D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MS POWER BI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166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C6AFA-99A7-2ABE-0659-21D9E1FD6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425" y="1428783"/>
            <a:ext cx="9297150" cy="4289189"/>
          </a:xfrm>
          <a:prstGeom prst="rect">
            <a:avLst/>
          </a:prstGeom>
        </p:spPr>
      </p:pic>
      <p:sp>
        <p:nvSpPr>
          <p:cNvPr id="6" name="Google Shape;307;p42">
            <a:extLst>
              <a:ext uri="{FF2B5EF4-FFF2-40B4-BE49-F238E27FC236}">
                <a16:creationId xmlns:a16="http://schemas.microsoft.com/office/drawing/2014/main" id="{36021BED-0D42-596D-D5F7-E8050F3FEABE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DASHBOARD</a:t>
            </a:r>
            <a:endParaRPr dirty="0">
              <a:sym typeface="Oswald"/>
            </a:endParaRPr>
          </a:p>
        </p:txBody>
      </p:sp>
      <p:sp>
        <p:nvSpPr>
          <p:cNvPr id="8" name="Google Shape;307;p42">
            <a:extLst>
              <a:ext uri="{FF2B5EF4-FFF2-40B4-BE49-F238E27FC236}">
                <a16:creationId xmlns:a16="http://schemas.microsoft.com/office/drawing/2014/main" id="{4B523E9A-D577-A696-0A5D-EAE476A2EE54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TABLEAU PUBLIC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5637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567F9-5CE1-7D69-314C-68324364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80" y="6858000"/>
            <a:ext cx="7535680" cy="2825879"/>
          </a:xfrm>
          <a:prstGeom prst="rect">
            <a:avLst/>
          </a:prstGeom>
        </p:spPr>
      </p:pic>
      <p:sp>
        <p:nvSpPr>
          <p:cNvPr id="8" name="Google Shape;307;p42">
            <a:extLst>
              <a:ext uri="{FF2B5EF4-FFF2-40B4-BE49-F238E27FC236}">
                <a16:creationId xmlns:a16="http://schemas.microsoft.com/office/drawing/2014/main" id="{AA5F421D-1EF2-B1AA-C5FC-8A7F8F7E401D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MY-SQL QUERIES</a:t>
            </a:r>
            <a:endParaRPr dirty="0">
              <a:sym typeface="Oswald"/>
            </a:endParaRPr>
          </a:p>
        </p:txBody>
      </p:sp>
      <p:sp>
        <p:nvSpPr>
          <p:cNvPr id="9" name="Google Shape;307;p42">
            <a:extLst>
              <a:ext uri="{FF2B5EF4-FFF2-40B4-BE49-F238E27FC236}">
                <a16:creationId xmlns:a16="http://schemas.microsoft.com/office/drawing/2014/main" id="{62A9E646-D0BB-C3FE-823A-9E35CAED58E9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QUERY LOGIC USED FOR ANALYSIS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2271C-F1B4-DAA0-C7B6-99CBF8D6E07B}"/>
              </a:ext>
            </a:extLst>
          </p:cNvPr>
          <p:cNvGrpSpPr/>
          <p:nvPr/>
        </p:nvGrpSpPr>
        <p:grpSpPr>
          <a:xfrm>
            <a:off x="1917008" y="1226704"/>
            <a:ext cx="8357984" cy="5553315"/>
            <a:chOff x="908050" y="1226704"/>
            <a:chExt cx="8357984" cy="55533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FDD482-A9C3-54D3-1A57-2AF1E837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613"/>
            <a:stretch/>
          </p:blipFill>
          <p:spPr>
            <a:xfrm>
              <a:off x="908050" y="2997012"/>
              <a:ext cx="4035835" cy="3755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3900F5-E8BB-1428-6DE2-D3BA92C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0198" y="1226704"/>
              <a:ext cx="4035836" cy="19882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11F0A6-B892-4592-E1BA-49156967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0198" y="3285246"/>
              <a:ext cx="4035836" cy="13724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FE7B9F-3FFD-85F3-240A-E61A59C7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0198" y="4790897"/>
              <a:ext cx="4035835" cy="19891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C3AD3-7D8A-EFAC-6B6E-6B264A48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050" y="1226704"/>
              <a:ext cx="4035836" cy="1664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9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320AB-4A11-1A28-4594-3706A58A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160" y="4758554"/>
            <a:ext cx="7535680" cy="2825879"/>
          </a:xfrm>
          <a:prstGeom prst="rect">
            <a:avLst/>
          </a:prstGeom>
        </p:spPr>
      </p:pic>
      <p:sp>
        <p:nvSpPr>
          <p:cNvPr id="7" name="Google Shape;307;p42">
            <a:extLst>
              <a:ext uri="{FF2B5EF4-FFF2-40B4-BE49-F238E27FC236}">
                <a16:creationId xmlns:a16="http://schemas.microsoft.com/office/drawing/2014/main" id="{1635C904-E960-FB51-2BE5-E04C58F88680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CONCLUSION</a:t>
            </a:r>
            <a:endParaRPr dirty="0">
              <a:sym typeface="Oswald"/>
            </a:endParaRPr>
          </a:p>
        </p:txBody>
      </p:sp>
      <p:sp>
        <p:nvSpPr>
          <p:cNvPr id="8" name="Google Shape;307;p42">
            <a:extLst>
              <a:ext uri="{FF2B5EF4-FFF2-40B4-BE49-F238E27FC236}">
                <a16:creationId xmlns:a16="http://schemas.microsoft.com/office/drawing/2014/main" id="{0537642C-8184-7BF6-61E4-1B08148B5265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OVERALL SUMMARY AND REMARKS</a:t>
            </a:r>
          </a:p>
        </p:txBody>
      </p:sp>
      <p:sp>
        <p:nvSpPr>
          <p:cNvPr id="9" name="Google Shape;307;p42">
            <a:extLst>
              <a:ext uri="{FF2B5EF4-FFF2-40B4-BE49-F238E27FC236}">
                <a16:creationId xmlns:a16="http://schemas.microsoft.com/office/drawing/2014/main" id="{32979720-7173-9374-71EE-4B8ED63CE428}"/>
              </a:ext>
            </a:extLst>
          </p:cNvPr>
          <p:cNvSpPr txBox="1"/>
          <p:nvPr/>
        </p:nvSpPr>
        <p:spPr>
          <a:xfrm>
            <a:off x="2642850" y="2431269"/>
            <a:ext cx="6906301" cy="199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"/>
                <a:sym typeface="Oswald"/>
              </a:rPr>
              <a:t>ANALYZED OPERATIONAL FLIGHT DATA (2008–2013)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"/>
              <a:sym typeface="Oswald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"/>
                <a:sym typeface="Oswald"/>
              </a:rPr>
              <a:t>EVALUATED KEY KPIS AND PATTERNS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"/>
              <a:sym typeface="Oswald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bg1"/>
                </a:solidFill>
                <a:latin typeface=""/>
              </a:rPr>
              <a:t>IDENTIFIED SEGMENT-LEVEL INSIGHTS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"/>
                <a:sym typeface="Oswald"/>
              </a:rPr>
              <a:t>PROPOSED TARGETED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00290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1127E5-8E36-A101-1912-155ABCE0C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DDB6-8DCE-60B0-03F1-47ADE751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Montserrat ExtraBold" pitchFamily="2" charset="77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D185-853A-1466-B3BC-FCF43B12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39825" y="-6852681"/>
            <a:ext cx="1828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910570" y="445262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382357" y="3586458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188443" y="44526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6736692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43A57E-3909-B659-57AA-9EE76743BD33}"/>
              </a:ext>
            </a:extLst>
          </p:cNvPr>
          <p:cNvSpPr txBox="1"/>
          <p:nvPr/>
        </p:nvSpPr>
        <p:spPr>
          <a:xfrm>
            <a:off x="3023587" y="4062320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FFC000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D852A-F011-8A01-4AED-D7322B3F8736}"/>
              </a:ext>
            </a:extLst>
          </p:cNvPr>
          <p:cNvSpPr txBox="1"/>
          <p:nvPr/>
        </p:nvSpPr>
        <p:spPr>
          <a:xfrm>
            <a:off x="-37556" y="5452475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INTRODUCTION AND SCOPE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Problem Statement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Data Overview </a:t>
            </a:r>
          </a:p>
        </p:txBody>
      </p:sp>
    </p:spTree>
    <p:extLst>
      <p:ext uri="{BB962C8B-B14F-4D97-AF65-F5344CB8AC3E}">
        <p14:creationId xmlns:p14="http://schemas.microsoft.com/office/powerpoint/2010/main" val="8438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470618" y="232317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895600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188443" y="44526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6736692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2BAEE-8A6C-2E8A-467A-D112B44989D5}"/>
              </a:ext>
            </a:extLst>
          </p:cNvPr>
          <p:cNvSpPr txBox="1"/>
          <p:nvPr/>
        </p:nvSpPr>
        <p:spPr>
          <a:xfrm>
            <a:off x="3673015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FFC000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6CD5D-9986-0406-1E47-B429C0440650}"/>
              </a:ext>
            </a:extLst>
          </p:cNvPr>
          <p:cNvSpPr txBox="1"/>
          <p:nvPr/>
        </p:nvSpPr>
        <p:spPr>
          <a:xfrm>
            <a:off x="3557680" y="983394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7F0000"/>
                </a:solidFill>
                <a:latin typeface="Montserrat ExtraBold" pitchFamily="2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796C7-6E39-1812-EFD1-4A1D2763AD6E}"/>
              </a:ext>
            </a:extLst>
          </p:cNvPr>
          <p:cNvSpPr txBox="1"/>
          <p:nvPr/>
        </p:nvSpPr>
        <p:spPr>
          <a:xfrm>
            <a:off x="294956" y="5327783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INTRODUCTION AND SCOPE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Problem Statement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Data Overview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F7F06-C990-A51F-CDD1-EB5F25DF509A}"/>
              </a:ext>
            </a:extLst>
          </p:cNvPr>
          <p:cNvSpPr txBox="1"/>
          <p:nvPr/>
        </p:nvSpPr>
        <p:spPr>
          <a:xfrm>
            <a:off x="62090" y="162974"/>
            <a:ext cx="3570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KPIs &amp; PERFORMANCE ANALYSIS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Performance Trends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Segment-level insights</a:t>
            </a:r>
          </a:p>
        </p:txBody>
      </p:sp>
    </p:spTree>
    <p:extLst>
      <p:ext uri="{BB962C8B-B14F-4D97-AF65-F5344CB8AC3E}">
        <p14:creationId xmlns:p14="http://schemas.microsoft.com/office/powerpoint/2010/main" val="152634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910570" y="445262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895600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708183" y="101529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6736692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F56B8-A7D5-9ED9-AD7A-80D8C8F894BF}"/>
              </a:ext>
            </a:extLst>
          </p:cNvPr>
          <p:cNvSpPr txBox="1"/>
          <p:nvPr/>
        </p:nvSpPr>
        <p:spPr>
          <a:xfrm>
            <a:off x="3673015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FFC000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3C14-4A04-512C-52DA-EE080A673EE1}"/>
              </a:ext>
            </a:extLst>
          </p:cNvPr>
          <p:cNvSpPr txBox="1"/>
          <p:nvPr/>
        </p:nvSpPr>
        <p:spPr>
          <a:xfrm>
            <a:off x="3926880" y="121300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7F0000"/>
                </a:solidFill>
                <a:latin typeface="Montserrat ExtraBold" pitchFamily="2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9D696-8ED6-9E57-25C1-A5092BEAE1CF}"/>
              </a:ext>
            </a:extLst>
          </p:cNvPr>
          <p:cNvSpPr txBox="1"/>
          <p:nvPr/>
        </p:nvSpPr>
        <p:spPr>
          <a:xfrm>
            <a:off x="7752980" y="70336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AC500-A21F-F962-74D2-A2A065DBD243}"/>
              </a:ext>
            </a:extLst>
          </p:cNvPr>
          <p:cNvSpPr txBox="1"/>
          <p:nvPr/>
        </p:nvSpPr>
        <p:spPr>
          <a:xfrm>
            <a:off x="294956" y="5327783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INTRODUCTION AND SCOPE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Problem Statement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Data Overview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FB2AA-1F44-1ADA-02B2-408F919B42AA}"/>
              </a:ext>
            </a:extLst>
          </p:cNvPr>
          <p:cNvSpPr txBox="1"/>
          <p:nvPr/>
        </p:nvSpPr>
        <p:spPr>
          <a:xfrm>
            <a:off x="182392" y="328947"/>
            <a:ext cx="3570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KPIs &amp; PERFORMANCE ANALYSIS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Performance Trends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Segment-level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DAC6-88BD-A32B-9C51-3D4A3AD7E077}"/>
              </a:ext>
            </a:extLst>
          </p:cNvPr>
          <p:cNvSpPr txBox="1"/>
          <p:nvPr/>
        </p:nvSpPr>
        <p:spPr>
          <a:xfrm>
            <a:off x="9296049" y="662747"/>
            <a:ext cx="28504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"/>
              </a:rPr>
              <a:t>KEY FINDINGS</a:t>
            </a:r>
          </a:p>
          <a:p>
            <a:r>
              <a:rPr lang="en-IN" sz="1500" dirty="0">
                <a:solidFill>
                  <a:schemeClr val="bg1"/>
                </a:solidFill>
                <a:latin typeface=""/>
              </a:rPr>
              <a:t>Summary &amp; Recommendations</a:t>
            </a:r>
            <a:endParaRPr lang="en-US" sz="1500" b="1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45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910570" y="445262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895600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188443" y="44526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7515589" y="3800392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F56B8-A7D5-9ED9-AD7A-80D8C8F894BF}"/>
              </a:ext>
            </a:extLst>
          </p:cNvPr>
          <p:cNvSpPr txBox="1"/>
          <p:nvPr/>
        </p:nvSpPr>
        <p:spPr>
          <a:xfrm>
            <a:off x="3673015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FFC000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3C14-4A04-512C-52DA-EE080A673EE1}"/>
              </a:ext>
            </a:extLst>
          </p:cNvPr>
          <p:cNvSpPr txBox="1"/>
          <p:nvPr/>
        </p:nvSpPr>
        <p:spPr>
          <a:xfrm>
            <a:off x="3926880" y="121300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7F0000"/>
                </a:solidFill>
                <a:latin typeface="Montserrat ExtraBold" pitchFamily="2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5708E-7CCF-C1ED-BD3D-63809050B01D}"/>
              </a:ext>
            </a:extLst>
          </p:cNvPr>
          <p:cNvSpPr txBox="1"/>
          <p:nvPr/>
        </p:nvSpPr>
        <p:spPr>
          <a:xfrm>
            <a:off x="7335349" y="1152243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7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4894-9C5B-AE71-32C7-66948CB20A16}"/>
              </a:ext>
            </a:extLst>
          </p:cNvPr>
          <p:cNvSpPr txBox="1"/>
          <p:nvPr/>
        </p:nvSpPr>
        <p:spPr>
          <a:xfrm>
            <a:off x="8518984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002060"/>
                </a:solidFill>
                <a:latin typeface="Montserrat ExtraBold" pitchFamily="2" charset="77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1BC87-C074-1DF6-EED8-CB46AC38956F}"/>
              </a:ext>
            </a:extLst>
          </p:cNvPr>
          <p:cNvSpPr txBox="1"/>
          <p:nvPr/>
        </p:nvSpPr>
        <p:spPr>
          <a:xfrm>
            <a:off x="294956" y="5327783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INTRODUCTION AND SCOPE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Problem Statement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Data Overview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050CD-6A5F-1346-05D4-CB5C6BD3F908}"/>
              </a:ext>
            </a:extLst>
          </p:cNvPr>
          <p:cNvSpPr txBox="1"/>
          <p:nvPr/>
        </p:nvSpPr>
        <p:spPr>
          <a:xfrm>
            <a:off x="182392" y="328947"/>
            <a:ext cx="3570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KPIs &amp; PERFORMANCE ANALYSIS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Performance Trends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Segment-level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FAC81-BB07-BFAF-3851-C8EB9BBE000B}"/>
              </a:ext>
            </a:extLst>
          </p:cNvPr>
          <p:cNvSpPr txBox="1"/>
          <p:nvPr/>
        </p:nvSpPr>
        <p:spPr>
          <a:xfrm>
            <a:off x="8338745" y="452059"/>
            <a:ext cx="28504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"/>
              </a:rPr>
              <a:t>KEY FINDINGS</a:t>
            </a:r>
          </a:p>
          <a:p>
            <a:r>
              <a:rPr lang="en-IN" sz="1500" dirty="0">
                <a:solidFill>
                  <a:schemeClr val="bg1"/>
                </a:solidFill>
                <a:latin typeface=""/>
              </a:rPr>
              <a:t>Summary &amp; Recommendations</a:t>
            </a:r>
            <a:endParaRPr lang="en-US" sz="15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598CB-0775-83B8-1894-6F5B312C72E1}"/>
              </a:ext>
            </a:extLst>
          </p:cNvPr>
          <p:cNvSpPr txBox="1"/>
          <p:nvPr/>
        </p:nvSpPr>
        <p:spPr>
          <a:xfrm>
            <a:off x="10291283" y="5547506"/>
            <a:ext cx="1605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"/>
              </a:rPr>
              <a:t>CONCLUSION</a:t>
            </a:r>
          </a:p>
          <a:p>
            <a:r>
              <a:rPr lang="en-US" sz="1500" dirty="0">
                <a:solidFill>
                  <a:schemeClr val="bg1"/>
                </a:solidFill>
                <a:latin typeface=""/>
              </a:rPr>
              <a:t>Final Takeaways</a:t>
            </a:r>
          </a:p>
          <a:p>
            <a:r>
              <a:rPr lang="en-US" sz="1500" dirty="0">
                <a:solidFill>
                  <a:schemeClr val="bg1"/>
                </a:solidFill>
                <a:latin typeface="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25391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0B63C2-3862-90FE-B71F-FFB6EF4FD556}"/>
              </a:ext>
            </a:extLst>
          </p:cNvPr>
          <p:cNvSpPr txBox="1"/>
          <p:nvPr/>
        </p:nvSpPr>
        <p:spPr>
          <a:xfrm>
            <a:off x="906115" y="7345702"/>
            <a:ext cx="10379765" cy="1723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HIGH CLOUD AIRLINES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PERMORMANCE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3004" y="-5334601"/>
            <a:ext cx="14378005" cy="5391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2569221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2910570" y="445262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2895600" y="3521445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6188443" y="445263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6736692" y="3518125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F56B8-A7D5-9ED9-AD7A-80D8C8F894BF}"/>
              </a:ext>
            </a:extLst>
          </p:cNvPr>
          <p:cNvSpPr txBox="1"/>
          <p:nvPr/>
        </p:nvSpPr>
        <p:spPr>
          <a:xfrm>
            <a:off x="3673015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FFC000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22390-C099-1E8F-3F8C-D3B1F2C42556}"/>
              </a:ext>
            </a:extLst>
          </p:cNvPr>
          <p:cNvSpPr txBox="1"/>
          <p:nvPr/>
        </p:nvSpPr>
        <p:spPr>
          <a:xfrm>
            <a:off x="294956" y="5327783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INTRODUCTION AND SCOPE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Problem Statement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Data Overview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B3C14-4A04-512C-52DA-EE080A673EE1}"/>
              </a:ext>
            </a:extLst>
          </p:cNvPr>
          <p:cNvSpPr txBox="1"/>
          <p:nvPr/>
        </p:nvSpPr>
        <p:spPr>
          <a:xfrm>
            <a:off x="3926880" y="121300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7F0000"/>
                </a:solidFill>
                <a:latin typeface="Montserrat ExtraBold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8B5AB-9585-13A9-3AA9-F284C82E7B38}"/>
              </a:ext>
            </a:extLst>
          </p:cNvPr>
          <p:cNvSpPr txBox="1"/>
          <p:nvPr/>
        </p:nvSpPr>
        <p:spPr>
          <a:xfrm>
            <a:off x="182392" y="328947"/>
            <a:ext cx="3570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"/>
              </a:rPr>
              <a:t>KPIs &amp; PERFORMANCE ANALYSIS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Performance Trends</a:t>
            </a:r>
          </a:p>
          <a:p>
            <a:pPr algn="r"/>
            <a:r>
              <a:rPr lang="en-US" sz="1500" dirty="0">
                <a:solidFill>
                  <a:schemeClr val="bg1"/>
                </a:solidFill>
                <a:latin typeface=""/>
              </a:rPr>
              <a:t>Segment-level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85D7-BB5F-A960-3B00-F1430C54680F}"/>
              </a:ext>
            </a:extLst>
          </p:cNvPr>
          <p:cNvSpPr txBox="1"/>
          <p:nvPr/>
        </p:nvSpPr>
        <p:spPr>
          <a:xfrm>
            <a:off x="7335349" y="1152243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CDBEE-5118-33A5-9625-C0137BBF83A4}"/>
              </a:ext>
            </a:extLst>
          </p:cNvPr>
          <p:cNvSpPr txBox="1"/>
          <p:nvPr/>
        </p:nvSpPr>
        <p:spPr>
          <a:xfrm>
            <a:off x="7686780" y="3983517"/>
            <a:ext cx="100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rgbClr val="002060"/>
                </a:solidFill>
                <a:latin typeface="Montserrat ExtraBold" pitchFamily="2" charset="7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FE75A-228A-DD21-68F6-D7AB22366978}"/>
              </a:ext>
            </a:extLst>
          </p:cNvPr>
          <p:cNvSpPr txBox="1"/>
          <p:nvPr/>
        </p:nvSpPr>
        <p:spPr>
          <a:xfrm>
            <a:off x="8338745" y="452059"/>
            <a:ext cx="28504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"/>
              </a:rPr>
              <a:t>KEY FINDINGS</a:t>
            </a:r>
          </a:p>
          <a:p>
            <a:r>
              <a:rPr lang="en-IN" sz="1500" dirty="0">
                <a:solidFill>
                  <a:schemeClr val="bg1"/>
                </a:solidFill>
                <a:latin typeface=""/>
              </a:rPr>
              <a:t>Summary &amp; Recommendations</a:t>
            </a:r>
            <a:endParaRPr lang="en-US" sz="15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581B-BC8D-B463-9496-F6B146B52E68}"/>
              </a:ext>
            </a:extLst>
          </p:cNvPr>
          <p:cNvSpPr txBox="1"/>
          <p:nvPr/>
        </p:nvSpPr>
        <p:spPr>
          <a:xfrm>
            <a:off x="9296399" y="5322335"/>
            <a:ext cx="1605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"/>
              </a:rPr>
              <a:t>CONCLUSION</a:t>
            </a:r>
          </a:p>
          <a:p>
            <a:r>
              <a:rPr lang="en-US" sz="1500" dirty="0">
                <a:solidFill>
                  <a:schemeClr val="bg1"/>
                </a:solidFill>
                <a:latin typeface=""/>
              </a:rPr>
              <a:t>Final Takeaways</a:t>
            </a:r>
          </a:p>
          <a:p>
            <a:r>
              <a:rPr lang="en-US" sz="1500" dirty="0">
                <a:solidFill>
                  <a:schemeClr val="bg1"/>
                </a:solidFill>
                <a:latin typeface=""/>
              </a:rPr>
              <a:t>Project overview</a:t>
            </a:r>
          </a:p>
        </p:txBody>
      </p:sp>
      <p:sp>
        <p:nvSpPr>
          <p:cNvPr id="13" name="Snip and Round Single Corner of Rectangle 12">
            <a:extLst>
              <a:ext uri="{FF2B5EF4-FFF2-40B4-BE49-F238E27FC236}">
                <a16:creationId xmlns:a16="http://schemas.microsoft.com/office/drawing/2014/main" id="{2142A748-28CF-2E48-D1DA-52221D6A6ECF}"/>
              </a:ext>
            </a:extLst>
          </p:cNvPr>
          <p:cNvSpPr/>
          <p:nvPr/>
        </p:nvSpPr>
        <p:spPr>
          <a:xfrm>
            <a:off x="-6923309" y="0"/>
            <a:ext cx="6400800" cy="6858000"/>
          </a:xfrm>
          <a:prstGeom prst="snipRoundRect">
            <a:avLst/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9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72017"/>
            <a:ext cx="11192474" cy="419717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8125013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-9830853" y="-4279785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-8017727" y="8488170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15741978" y="-4279785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16370165" y="8488170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nip and Round Single Corner of Rectangle 1">
            <a:extLst>
              <a:ext uri="{FF2B5EF4-FFF2-40B4-BE49-F238E27FC236}">
                <a16:creationId xmlns:a16="http://schemas.microsoft.com/office/drawing/2014/main" id="{B287181C-F556-5D99-78AD-42F69E8FCD80}"/>
              </a:ext>
            </a:extLst>
          </p:cNvPr>
          <p:cNvSpPr/>
          <p:nvPr/>
        </p:nvSpPr>
        <p:spPr>
          <a:xfrm>
            <a:off x="-674915" y="0"/>
            <a:ext cx="6400800" cy="6858000"/>
          </a:xfrm>
          <a:prstGeom prst="snipRoundRect">
            <a:avLst/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601E2-A85B-A163-33B9-1D317E7BF04D}"/>
              </a:ext>
            </a:extLst>
          </p:cNvPr>
          <p:cNvSpPr txBox="1"/>
          <p:nvPr/>
        </p:nvSpPr>
        <p:spPr>
          <a:xfrm>
            <a:off x="77561" y="669120"/>
            <a:ext cx="523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PROBLEM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70663-DD5E-490F-5874-4E3AFE0ACDD9}"/>
              </a:ext>
            </a:extLst>
          </p:cNvPr>
          <p:cNvSpPr txBox="1"/>
          <p:nvPr/>
        </p:nvSpPr>
        <p:spPr>
          <a:xfrm>
            <a:off x="77561" y="3024910"/>
            <a:ext cx="5234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To identify trends and improvement areas in High Cloud Airlines’ seasonal patterns and segment level performance.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nip and Round Single Corner of Rectangle 10">
            <a:extLst>
              <a:ext uri="{FF2B5EF4-FFF2-40B4-BE49-F238E27FC236}">
                <a16:creationId xmlns:a16="http://schemas.microsoft.com/office/drawing/2014/main" id="{2B592F6F-2B5E-97C8-8410-2E8B2140F7A4}"/>
              </a:ext>
            </a:extLst>
          </p:cNvPr>
          <p:cNvSpPr/>
          <p:nvPr/>
        </p:nvSpPr>
        <p:spPr>
          <a:xfrm flipH="1">
            <a:off x="12888679" y="-10886"/>
            <a:ext cx="6400800" cy="6858000"/>
          </a:xfrm>
          <a:prstGeom prst="snipRoundRect">
            <a:avLst/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11A87-0559-B9C4-2E85-9DE54073A719}"/>
              </a:ext>
            </a:extLst>
          </p:cNvPr>
          <p:cNvSpPr txBox="1"/>
          <p:nvPr/>
        </p:nvSpPr>
        <p:spPr>
          <a:xfrm>
            <a:off x="13619390" y="669120"/>
            <a:ext cx="523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PROBLEM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80688-AAD2-56D9-5A69-E22617F1BA18}"/>
              </a:ext>
            </a:extLst>
          </p:cNvPr>
          <p:cNvSpPr txBox="1"/>
          <p:nvPr/>
        </p:nvSpPr>
        <p:spPr>
          <a:xfrm>
            <a:off x="13619390" y="3024910"/>
            <a:ext cx="5234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To identify trends and improvement areas in High Cloud Airlines’ seasonal patterns and segment level performance.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8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56116-667B-9BDE-FCB1-58F8203E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6340" y="658234"/>
            <a:ext cx="11192474" cy="419717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DB55-9387-6940-E01D-090CD1469C22}"/>
              </a:ext>
            </a:extLst>
          </p:cNvPr>
          <p:cNvGrpSpPr/>
          <p:nvPr/>
        </p:nvGrpSpPr>
        <p:grpSpPr>
          <a:xfrm>
            <a:off x="3876675" y="8125013"/>
            <a:ext cx="4438649" cy="4294425"/>
            <a:chOff x="3876675" y="2569221"/>
            <a:chExt cx="4438649" cy="42944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1F68AEA-D13C-3D00-49B5-302D4B737CDC}"/>
                </a:ext>
              </a:extLst>
            </p:cNvPr>
            <p:cNvSpPr/>
            <p:nvPr/>
          </p:nvSpPr>
          <p:spPr>
            <a:xfrm>
              <a:off x="3876675" y="4629734"/>
              <a:ext cx="4438649" cy="2233912"/>
            </a:xfrm>
            <a:custGeom>
              <a:avLst/>
              <a:gdLst>
                <a:gd name="connsiteX0" fmla="*/ 2219325 w 4438649"/>
                <a:gd name="connsiteY0" fmla="*/ 0 h 2764567"/>
                <a:gd name="connsiteX1" fmla="*/ 2234790 w 4438649"/>
                <a:gd name="connsiteY1" fmla="*/ 19264 h 2764567"/>
                <a:gd name="connsiteX2" fmla="*/ 2235848 w 4438649"/>
                <a:gd name="connsiteY2" fmla="*/ 40204 h 2764567"/>
                <a:gd name="connsiteX3" fmla="*/ 4173984 w 4438649"/>
                <a:gd name="connsiteY3" fmla="*/ 2661879 h 2764567"/>
                <a:gd name="connsiteX4" fmla="*/ 4432033 w 4438649"/>
                <a:gd name="connsiteY4" fmla="*/ 2756326 h 2764567"/>
                <a:gd name="connsiteX5" fmla="*/ 4438649 w 4438649"/>
                <a:gd name="connsiteY5" fmla="*/ 2764567 h 2764567"/>
                <a:gd name="connsiteX6" fmla="*/ 0 w 4438649"/>
                <a:gd name="connsiteY6" fmla="*/ 2764567 h 2764567"/>
                <a:gd name="connsiteX7" fmla="*/ 17658 w 4438649"/>
                <a:gd name="connsiteY7" fmla="*/ 2742571 h 2764567"/>
                <a:gd name="connsiteX8" fmla="*/ 264664 w 4438649"/>
                <a:gd name="connsiteY8" fmla="*/ 2652166 h 2764567"/>
                <a:gd name="connsiteX9" fmla="*/ 2202801 w 4438649"/>
                <a:gd name="connsiteY9" fmla="*/ 30491 h 2764567"/>
                <a:gd name="connsiteX10" fmla="*/ 2203335 w 4438649"/>
                <a:gd name="connsiteY10" fmla="*/ 19919 h 276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8649" h="2764567">
                  <a:moveTo>
                    <a:pt x="2219325" y="0"/>
                  </a:moveTo>
                  <a:lnTo>
                    <a:pt x="2234790" y="19264"/>
                  </a:lnTo>
                  <a:lnTo>
                    <a:pt x="2235848" y="40204"/>
                  </a:lnTo>
                  <a:cubicBezTo>
                    <a:pt x="2356035" y="1223673"/>
                    <a:pt x="3121035" y="2216519"/>
                    <a:pt x="4173984" y="2661879"/>
                  </a:cubicBezTo>
                  <a:lnTo>
                    <a:pt x="4432033" y="2756326"/>
                  </a:lnTo>
                  <a:lnTo>
                    <a:pt x="4438649" y="2764567"/>
                  </a:lnTo>
                  <a:lnTo>
                    <a:pt x="0" y="2764567"/>
                  </a:lnTo>
                  <a:lnTo>
                    <a:pt x="17658" y="2742571"/>
                  </a:lnTo>
                  <a:lnTo>
                    <a:pt x="264664" y="2652166"/>
                  </a:lnTo>
                  <a:cubicBezTo>
                    <a:pt x="1317613" y="2206806"/>
                    <a:pt x="2082613" y="1213960"/>
                    <a:pt x="2202801" y="30491"/>
                  </a:cubicBezTo>
                  <a:lnTo>
                    <a:pt x="2203335" y="199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4C57D-3E56-9E94-3E54-5A601660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044" y="2569221"/>
              <a:ext cx="2233912" cy="223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5D1227B-00CB-7544-07D3-AE586738ACDB}"/>
              </a:ext>
            </a:extLst>
          </p:cNvPr>
          <p:cNvSpPr/>
          <p:nvPr/>
        </p:nvSpPr>
        <p:spPr>
          <a:xfrm>
            <a:off x="-9830853" y="-4279785"/>
            <a:ext cx="3092981" cy="2891290"/>
          </a:xfrm>
          <a:custGeom>
            <a:avLst/>
            <a:gdLst>
              <a:gd name="connsiteX0" fmla="*/ 3092981 w 3092981"/>
              <a:gd name="connsiteY0" fmla="*/ 0 h 2891290"/>
              <a:gd name="connsiteX1" fmla="*/ 3092981 w 3092981"/>
              <a:gd name="connsiteY1" fmla="*/ 1552526 h 2891290"/>
              <a:gd name="connsiteX2" fmla="*/ 3016709 w 3092981"/>
              <a:gd name="connsiteY2" fmla="*/ 1556377 h 2891290"/>
              <a:gd name="connsiteX3" fmla="*/ 1568752 w 3092981"/>
              <a:gd name="connsiteY3" fmla="*/ 2865490 h 2891290"/>
              <a:gd name="connsiteX4" fmla="*/ 1564815 w 3092981"/>
              <a:gd name="connsiteY4" fmla="*/ 2891290 h 2891290"/>
              <a:gd name="connsiteX5" fmla="*/ 0 w 3092981"/>
              <a:gd name="connsiteY5" fmla="*/ 2891290 h 2891290"/>
              <a:gd name="connsiteX6" fmla="*/ 1555 w 3092981"/>
              <a:gd name="connsiteY6" fmla="*/ 2870841 h 2891290"/>
              <a:gd name="connsiteX7" fmla="*/ 3020740 w 3092981"/>
              <a:gd name="connsiteY7" fmla="*/ 1827 h 28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81" h="2891290">
                <a:moveTo>
                  <a:pt x="3092981" y="0"/>
                </a:moveTo>
                <a:lnTo>
                  <a:pt x="3092981" y="1552526"/>
                </a:lnTo>
                <a:lnTo>
                  <a:pt x="3016709" y="1556377"/>
                </a:lnTo>
                <a:cubicBezTo>
                  <a:pt x="2295533" y="1629616"/>
                  <a:pt x="1711637" y="2167231"/>
                  <a:pt x="1568752" y="2865490"/>
                </a:cubicBezTo>
                <a:lnTo>
                  <a:pt x="1564815" y="2891290"/>
                </a:lnTo>
                <a:lnTo>
                  <a:pt x="0" y="2891290"/>
                </a:lnTo>
                <a:lnTo>
                  <a:pt x="1555" y="2870841"/>
                </a:lnTo>
                <a:cubicBezTo>
                  <a:pt x="159985" y="1310814"/>
                  <a:pt x="1438842" y="82014"/>
                  <a:pt x="3020740" y="1827"/>
                </a:cubicBezTo>
                <a:close/>
              </a:path>
            </a:pathLst>
          </a:custGeom>
          <a:gradFill flip="none" rotWithShape="1">
            <a:gsLst>
              <a:gs pos="57000">
                <a:srgbClr val="F5544A"/>
              </a:gs>
              <a:gs pos="28000">
                <a:srgbClr val="D40D2E"/>
              </a:gs>
              <a:gs pos="0">
                <a:srgbClr val="D30B2D"/>
              </a:gs>
              <a:gs pos="100000">
                <a:srgbClr val="FF6852"/>
              </a:gs>
            </a:gsLst>
            <a:lin ang="27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63FAD59-B12F-5B03-4AF4-3853920098A3}"/>
              </a:ext>
            </a:extLst>
          </p:cNvPr>
          <p:cNvSpPr/>
          <p:nvPr/>
        </p:nvSpPr>
        <p:spPr>
          <a:xfrm>
            <a:off x="-8017727" y="8488170"/>
            <a:ext cx="2559710" cy="2826280"/>
          </a:xfrm>
          <a:custGeom>
            <a:avLst/>
            <a:gdLst>
              <a:gd name="connsiteX0" fmla="*/ 3081 w 2559710"/>
              <a:gd name="connsiteY0" fmla="*/ 0 h 2826280"/>
              <a:gd name="connsiteX1" fmla="*/ 1556349 w 2559710"/>
              <a:gd name="connsiteY1" fmla="*/ 0 h 2826280"/>
              <a:gd name="connsiteX2" fmla="*/ 1550194 w 2559710"/>
              <a:gd name="connsiteY2" fmla="*/ 121881 h 2826280"/>
              <a:gd name="connsiteX3" fmla="*/ 2558066 w 2559710"/>
              <a:gd name="connsiteY3" fmla="*/ 1642407 h 2826280"/>
              <a:gd name="connsiteX4" fmla="*/ 2559710 w 2559710"/>
              <a:gd name="connsiteY4" fmla="*/ 1643008 h 2826280"/>
              <a:gd name="connsiteX5" fmla="*/ 1494280 w 2559710"/>
              <a:gd name="connsiteY5" fmla="*/ 2826280 h 2826280"/>
              <a:gd name="connsiteX6" fmla="*/ 1411026 w 2559710"/>
              <a:gd name="connsiteY6" fmla="*/ 2775702 h 2826280"/>
              <a:gd name="connsiteX7" fmla="*/ 0 w 2559710"/>
              <a:gd name="connsiteY7" fmla="*/ 121880 h 2826280"/>
              <a:gd name="connsiteX8" fmla="*/ 3081 w 2559710"/>
              <a:gd name="connsiteY8" fmla="*/ 0 h 28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9710" h="2826280">
                <a:moveTo>
                  <a:pt x="3081" y="0"/>
                </a:moveTo>
                <a:lnTo>
                  <a:pt x="1556349" y="0"/>
                </a:lnTo>
                <a:lnTo>
                  <a:pt x="1550194" y="121881"/>
                </a:lnTo>
                <a:cubicBezTo>
                  <a:pt x="1550194" y="805419"/>
                  <a:pt x="1965782" y="1391892"/>
                  <a:pt x="2558066" y="1642407"/>
                </a:cubicBezTo>
                <a:lnTo>
                  <a:pt x="2559710" y="1643008"/>
                </a:lnTo>
                <a:lnTo>
                  <a:pt x="1494280" y="2826280"/>
                </a:lnTo>
                <a:lnTo>
                  <a:pt x="1411026" y="2775702"/>
                </a:lnTo>
                <a:cubicBezTo>
                  <a:pt x="559714" y="2200567"/>
                  <a:pt x="0" y="1226588"/>
                  <a:pt x="0" y="121880"/>
                </a:cubicBezTo>
                <a:lnTo>
                  <a:pt x="3081" y="0"/>
                </a:lnTo>
                <a:close/>
              </a:path>
            </a:pathLst>
          </a:custGeom>
          <a:gradFill flip="none" rotWithShape="1">
            <a:gsLst>
              <a:gs pos="60000">
                <a:srgbClr val="FFFF6B"/>
              </a:gs>
              <a:gs pos="100000">
                <a:srgbClr val="FFFFB4"/>
              </a:gs>
              <a:gs pos="0">
                <a:srgbClr val="FFFF11"/>
              </a:gs>
            </a:gsLst>
            <a:lin ang="19800000" scaled="0"/>
            <a:tileRect/>
          </a:gradFill>
          <a:ln>
            <a:noFill/>
          </a:ln>
          <a:effectLst>
            <a:glow rad="101600">
              <a:srgbClr val="FFFFB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BA3FDAE-778C-D172-8063-288971CF196E}"/>
              </a:ext>
            </a:extLst>
          </p:cNvPr>
          <p:cNvSpPr/>
          <p:nvPr/>
        </p:nvSpPr>
        <p:spPr>
          <a:xfrm>
            <a:off x="15741978" y="-4279785"/>
            <a:ext cx="3092991" cy="2891289"/>
          </a:xfrm>
          <a:custGeom>
            <a:avLst/>
            <a:gdLst>
              <a:gd name="connsiteX0" fmla="*/ 0 w 3092991"/>
              <a:gd name="connsiteY0" fmla="*/ 0 h 2891289"/>
              <a:gd name="connsiteX1" fmla="*/ 72251 w 3092991"/>
              <a:gd name="connsiteY1" fmla="*/ 1826 h 2891289"/>
              <a:gd name="connsiteX2" fmla="*/ 3091436 w 3092991"/>
              <a:gd name="connsiteY2" fmla="*/ 2870840 h 2891289"/>
              <a:gd name="connsiteX3" fmla="*/ 3092991 w 3092991"/>
              <a:gd name="connsiteY3" fmla="*/ 2891289 h 2891289"/>
              <a:gd name="connsiteX4" fmla="*/ 1528179 w 3092991"/>
              <a:gd name="connsiteY4" fmla="*/ 2891289 h 2891289"/>
              <a:gd name="connsiteX5" fmla="*/ 1524241 w 3092991"/>
              <a:gd name="connsiteY5" fmla="*/ 2865489 h 2891289"/>
              <a:gd name="connsiteX6" fmla="*/ 76284 w 3092991"/>
              <a:gd name="connsiteY6" fmla="*/ 1556376 h 2891289"/>
              <a:gd name="connsiteX7" fmla="*/ 0 w 3092991"/>
              <a:gd name="connsiteY7" fmla="*/ 1552524 h 28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2991" h="2891289">
                <a:moveTo>
                  <a:pt x="0" y="0"/>
                </a:moveTo>
                <a:lnTo>
                  <a:pt x="72251" y="1826"/>
                </a:lnTo>
                <a:cubicBezTo>
                  <a:pt x="1654150" y="82013"/>
                  <a:pt x="2933006" y="1310813"/>
                  <a:pt x="3091436" y="2870840"/>
                </a:cubicBezTo>
                <a:lnTo>
                  <a:pt x="3092991" y="2891289"/>
                </a:lnTo>
                <a:lnTo>
                  <a:pt x="1528179" y="2891289"/>
                </a:lnTo>
                <a:lnTo>
                  <a:pt x="1524241" y="2865489"/>
                </a:lnTo>
                <a:cubicBezTo>
                  <a:pt x="1381356" y="2167230"/>
                  <a:pt x="797461" y="1629615"/>
                  <a:pt x="76284" y="1556376"/>
                </a:cubicBezTo>
                <a:lnTo>
                  <a:pt x="0" y="1552524"/>
                </a:lnTo>
                <a:close/>
              </a:path>
            </a:pathLst>
          </a:custGeom>
          <a:gradFill>
            <a:gsLst>
              <a:gs pos="0">
                <a:srgbClr val="1BA797"/>
              </a:gs>
              <a:gs pos="35000">
                <a:srgbClr val="31B68B"/>
              </a:gs>
              <a:gs pos="100000">
                <a:srgbClr val="AFE35B"/>
              </a:gs>
            </a:gsLst>
            <a:lin ang="7200000" scaled="0"/>
          </a:gra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1B33987-6D48-8962-7321-5CBDFFB3DDC6}"/>
              </a:ext>
            </a:extLst>
          </p:cNvPr>
          <p:cNvSpPr/>
          <p:nvPr/>
        </p:nvSpPr>
        <p:spPr>
          <a:xfrm>
            <a:off x="16370165" y="8488170"/>
            <a:ext cx="2559709" cy="2829600"/>
          </a:xfrm>
          <a:custGeom>
            <a:avLst/>
            <a:gdLst>
              <a:gd name="connsiteX0" fmla="*/ 1003195 w 2559709"/>
              <a:gd name="connsiteY0" fmla="*/ 0 h 2829600"/>
              <a:gd name="connsiteX1" fmla="*/ 2556543 w 2559709"/>
              <a:gd name="connsiteY1" fmla="*/ 0 h 2829600"/>
              <a:gd name="connsiteX2" fmla="*/ 2559709 w 2559709"/>
              <a:gd name="connsiteY2" fmla="*/ 125200 h 2829600"/>
              <a:gd name="connsiteX3" fmla="*/ 1148683 w 2559709"/>
              <a:gd name="connsiteY3" fmla="*/ 2779022 h 2829600"/>
              <a:gd name="connsiteX4" fmla="*/ 1065429 w 2559709"/>
              <a:gd name="connsiteY4" fmla="*/ 2829600 h 2829600"/>
              <a:gd name="connsiteX5" fmla="*/ 0 w 2559709"/>
              <a:gd name="connsiteY5" fmla="*/ 1646329 h 2829600"/>
              <a:gd name="connsiteX6" fmla="*/ 1645 w 2559709"/>
              <a:gd name="connsiteY6" fmla="*/ 1645727 h 2829600"/>
              <a:gd name="connsiteX7" fmla="*/ 1009517 w 2559709"/>
              <a:gd name="connsiteY7" fmla="*/ 125201 h 28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9709" h="2829600">
                <a:moveTo>
                  <a:pt x="1003195" y="0"/>
                </a:moveTo>
                <a:lnTo>
                  <a:pt x="2556543" y="0"/>
                </a:lnTo>
                <a:lnTo>
                  <a:pt x="2559709" y="125200"/>
                </a:lnTo>
                <a:cubicBezTo>
                  <a:pt x="2559709" y="1229908"/>
                  <a:pt x="1999995" y="2203887"/>
                  <a:pt x="1148683" y="2779022"/>
                </a:cubicBezTo>
                <a:lnTo>
                  <a:pt x="1065429" y="2829600"/>
                </a:lnTo>
                <a:lnTo>
                  <a:pt x="0" y="1646329"/>
                </a:lnTo>
                <a:lnTo>
                  <a:pt x="1645" y="1645727"/>
                </a:lnTo>
                <a:cubicBezTo>
                  <a:pt x="593929" y="1395212"/>
                  <a:pt x="1009517" y="808739"/>
                  <a:pt x="1009517" y="125201"/>
                </a:cubicBezTo>
                <a:close/>
              </a:path>
            </a:pathLst>
          </a:custGeom>
          <a:gradFill flip="none" rotWithShape="1">
            <a:gsLst>
              <a:gs pos="56000">
                <a:srgbClr val="17A4E8"/>
              </a:gs>
              <a:gs pos="0">
                <a:srgbClr val="16E1F5"/>
              </a:gs>
              <a:gs pos="100000">
                <a:srgbClr val="1780E0"/>
              </a:gs>
            </a:gsLst>
            <a:lin ang="1800000" scaled="0"/>
            <a:tileRect/>
          </a:gra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nip and Round Single Corner of Rectangle 7">
            <a:extLst>
              <a:ext uri="{FF2B5EF4-FFF2-40B4-BE49-F238E27FC236}">
                <a16:creationId xmlns:a16="http://schemas.microsoft.com/office/drawing/2014/main" id="{DD8792A0-3148-4DB4-F727-26D0602A2EB9}"/>
              </a:ext>
            </a:extLst>
          </p:cNvPr>
          <p:cNvSpPr/>
          <p:nvPr/>
        </p:nvSpPr>
        <p:spPr>
          <a:xfrm flipH="1">
            <a:off x="5547829" y="-10886"/>
            <a:ext cx="6992475" cy="6858000"/>
          </a:xfrm>
          <a:prstGeom prst="snipRoundRect">
            <a:avLst>
              <a:gd name="adj1" fmla="val 16667"/>
              <a:gd name="adj2" fmla="val 9347"/>
            </a:avLst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34944-24E2-D84B-6498-F1E9D031666E}"/>
              </a:ext>
            </a:extLst>
          </p:cNvPr>
          <p:cNvSpPr txBox="1"/>
          <p:nvPr/>
        </p:nvSpPr>
        <p:spPr>
          <a:xfrm>
            <a:off x="5896134" y="417788"/>
            <a:ext cx="547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DATA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D8AFB-116E-A178-F031-C2B18E05B553}"/>
              </a:ext>
            </a:extLst>
          </p:cNvPr>
          <p:cNvSpPr txBox="1"/>
          <p:nvPr/>
        </p:nvSpPr>
        <p:spPr>
          <a:xfrm>
            <a:off x="5896134" y="1298025"/>
            <a:ext cx="629586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The dataset contains flight operation records from 2008 to 2013 for High Cloud Airlines.</a:t>
            </a:r>
          </a:p>
          <a:p>
            <a:endParaRPr lang="en-IN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200" b="1" dirty="0">
                <a:solidFill>
                  <a:schemeClr val="bg1">
                    <a:lumMod val="95000"/>
                  </a:schemeClr>
                </a:solidFill>
              </a:rPr>
              <a:t>Total Records: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Over 1.1 lakh+ flight records are included.</a:t>
            </a:r>
          </a:p>
          <a:p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200" b="1" dirty="0">
                <a:solidFill>
                  <a:schemeClr val="bg1">
                    <a:lumMod val="95000"/>
                  </a:schemeClr>
                </a:solidFill>
              </a:rPr>
              <a:t>Carrier Types: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Passenger Carrier, Mail Carrier, Freight Carrier </a:t>
            </a:r>
          </a:p>
          <a:p>
            <a:endParaRPr lang="en-IN" sz="2200" b="1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Key Dimensions: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Date (Year, Month, Quarter)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Geography (Source &amp; Destination Country, State, City)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Distance Group: Classifies flights by travel range </a:t>
            </a:r>
          </a:p>
          <a:p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200" b="1" dirty="0">
                <a:solidFill>
                  <a:schemeClr val="bg1">
                    <a:lumMod val="95000"/>
                  </a:schemeClr>
                </a:solidFill>
              </a:rPr>
              <a:t>Key Metrics:</a:t>
            </a:r>
          </a:p>
          <a:p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Passenger Count, Available Seats, No. of Flights</a:t>
            </a:r>
          </a:p>
        </p:txBody>
      </p:sp>
      <p:sp>
        <p:nvSpPr>
          <p:cNvPr id="11" name="Snip and Round Single Corner of Rectangle 10">
            <a:extLst>
              <a:ext uri="{FF2B5EF4-FFF2-40B4-BE49-F238E27FC236}">
                <a16:creationId xmlns:a16="http://schemas.microsoft.com/office/drawing/2014/main" id="{BA118391-392E-5865-8FF7-5B7623F92FA4}"/>
              </a:ext>
            </a:extLst>
          </p:cNvPr>
          <p:cNvSpPr/>
          <p:nvPr/>
        </p:nvSpPr>
        <p:spPr>
          <a:xfrm>
            <a:off x="-14418527" y="-10886"/>
            <a:ext cx="6400800" cy="6858000"/>
          </a:xfrm>
          <a:prstGeom prst="snipRoundRect">
            <a:avLst/>
          </a:prstGeom>
          <a:gradFill flip="none" rotWithShape="1">
            <a:gsLst>
              <a:gs pos="100000">
                <a:srgbClr val="4A0311"/>
              </a:gs>
              <a:gs pos="0">
                <a:srgbClr val="2A031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63F19-CFE1-88F2-CC07-0D95F3E0A5A5}"/>
              </a:ext>
            </a:extLst>
          </p:cNvPr>
          <p:cNvSpPr txBox="1"/>
          <p:nvPr/>
        </p:nvSpPr>
        <p:spPr>
          <a:xfrm>
            <a:off x="-13666051" y="658234"/>
            <a:ext cx="523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PROBLEM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Montserrat ExtraBold" pitchFamily="2" charset="77"/>
              </a:rPr>
              <a:t>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60D43-6588-CC43-7618-387A059E7BC6}"/>
              </a:ext>
            </a:extLst>
          </p:cNvPr>
          <p:cNvSpPr txBox="1"/>
          <p:nvPr/>
        </p:nvSpPr>
        <p:spPr>
          <a:xfrm>
            <a:off x="-13666051" y="3014024"/>
            <a:ext cx="5234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To identify trends and improvement areas in High Cloud Airlines’ seasonal patterns and segment level performance.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5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1408</Words>
  <Application>Microsoft Macintosh PowerPoint</Application>
  <PresentationFormat>Widescreen</PresentationFormat>
  <Paragraphs>337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Montserrat ExtraBold</vt:lpstr>
      <vt:lpstr>Oswald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Suyash Madale</dc:creator>
  <cp:lastModifiedBy>Suyash Madale</cp:lastModifiedBy>
  <cp:revision>41</cp:revision>
  <dcterms:created xsi:type="dcterms:W3CDTF">2025-06-10T13:35:55Z</dcterms:created>
  <dcterms:modified xsi:type="dcterms:W3CDTF">2025-06-19T07:31:24Z</dcterms:modified>
</cp:coreProperties>
</file>